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9" r:id="rId3"/>
  </p:sldMasterIdLst>
  <p:notesMasterIdLst>
    <p:notesMasterId r:id="rId12"/>
  </p:notesMasterIdLst>
  <p:sldIdLst>
    <p:sldId id="264" r:id="rId4"/>
    <p:sldId id="2147479207" r:id="rId5"/>
    <p:sldId id="2147479189" r:id="rId6"/>
    <p:sldId id="2147479184" r:id="rId7"/>
    <p:sldId id="2147479205" r:id="rId8"/>
    <p:sldId id="2147479210" r:id="rId9"/>
    <p:sldId id="2147479211" r:id="rId10"/>
    <p:sldId id="2147479208" r:id="rId11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2B36"/>
    <a:srgbClr val="1A36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EE2867-65EF-4FE4-BA57-07BCCF4C8F0C}" v="3" dt="2026-04-29T07:29:50.8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77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6"/>
          </a:xfrm>
          <a:prstGeom prst="rect">
            <a:avLst/>
          </a:prstGeom>
        </p:spPr>
        <p:txBody>
          <a:bodyPr vert="horz" lIns="95561" tIns="47781" rIns="95561" bIns="47781" rtlCol="0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2" y="1"/>
            <a:ext cx="2945659" cy="498056"/>
          </a:xfrm>
          <a:prstGeom prst="rect">
            <a:avLst/>
          </a:prstGeom>
        </p:spPr>
        <p:txBody>
          <a:bodyPr vert="horz" lIns="95561" tIns="47781" rIns="95561" bIns="47781" rtlCol="0"/>
          <a:lstStyle>
            <a:lvl1pPr algn="r">
              <a:defRPr sz="1300"/>
            </a:lvl1pPr>
          </a:lstStyle>
          <a:p>
            <a:fld id="{A223C47C-FA7A-4A29-ACB6-9141736E6244}" type="datetimeFigureOut">
              <a:rPr lang="en-GB" smtClean="0"/>
              <a:t>01/05/2026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1" tIns="47781" rIns="95561" bIns="47781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5561" tIns="47781" rIns="95561" bIns="4778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5561" tIns="47781" rIns="95561" bIns="47781" rtlCol="0" anchor="b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2" y="9428584"/>
            <a:ext cx="2945659" cy="498055"/>
          </a:xfrm>
          <a:prstGeom prst="rect">
            <a:avLst/>
          </a:prstGeom>
        </p:spPr>
        <p:txBody>
          <a:bodyPr vert="horz" lIns="95561" tIns="47781" rIns="95561" bIns="47781" rtlCol="0" anchor="b"/>
          <a:lstStyle>
            <a:lvl1pPr algn="r">
              <a:defRPr sz="1300"/>
            </a:lvl1pPr>
          </a:lstStyle>
          <a:p>
            <a:fld id="{505D09F2-EBC2-49C3-A163-68AE0669854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9738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55612">
              <a:defRPr/>
            </a:pPr>
            <a:fld id="{F1B10567-32D7-4C6B-A64F-CFCFF718CD9F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55612">
                <a:defRPr/>
              </a:pPr>
              <a:t>1</a:t>
            </a:fld>
            <a:endParaRPr lang="en-GB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92230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4933D-2BB0-7F3F-A844-CB59D5246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0D596C-B67D-F565-1A74-EFF04B9745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0D9531-F17C-4762-D2EB-29CA1D52EB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479B68-8F8E-C206-0B93-A073A3B66B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55612">
              <a:defRPr/>
            </a:pPr>
            <a:fld id="{F1B10567-32D7-4C6B-A64F-CFCFF718CD9F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55612">
                <a:defRPr/>
              </a:pPr>
              <a:t>2</a:t>
            </a:fld>
            <a:endParaRPr lang="en-GB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915200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BC4CB-E4AC-6A47-3751-FD9344559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8DA0E1-AAE4-E567-723F-23EAC235D0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F3F638-B082-8B7A-574F-C7C91C225A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A0903A-E80A-5EB1-4CFB-4631140662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55612">
              <a:defRPr/>
            </a:pPr>
            <a:fld id="{F1B10567-32D7-4C6B-A64F-CFCFF718CD9F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55612">
                <a:defRPr/>
              </a:pPr>
              <a:t>3</a:t>
            </a:fld>
            <a:endParaRPr lang="en-GB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416176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55612">
              <a:defRPr/>
            </a:pPr>
            <a:fld id="{F1B10567-32D7-4C6B-A64F-CFCFF718CD9F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55612">
                <a:defRPr/>
              </a:pPr>
              <a:t>4</a:t>
            </a:fld>
            <a:endParaRPr lang="en-GB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066898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BA61A-121C-A827-9E15-040FE6287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45882D-0CBB-DF4B-6499-446698F2DA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5ED75D-EDB0-8969-2320-FB4D63D538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0004DA-4F0E-EDC8-5310-5F0EC05B37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55612">
              <a:defRPr/>
            </a:pPr>
            <a:fld id="{F1B10567-32D7-4C6B-A64F-CFCFF718CD9F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55612">
                <a:defRPr/>
              </a:pPr>
              <a:t>5</a:t>
            </a:fld>
            <a:endParaRPr lang="en-GB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268357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B7D69-BC59-C8E1-22B1-288B0EE1C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32CE8A-1A9F-7E15-68A2-F4D1D17971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9230D4-5A7C-F2BE-45D0-4750176542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56BC3C-3B0F-B87F-4CD8-F22F887BAD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55612">
              <a:defRPr/>
            </a:pPr>
            <a:fld id="{F1B10567-32D7-4C6B-A64F-CFCFF718CD9F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55612">
                <a:defRPr/>
              </a:pPr>
              <a:t>6</a:t>
            </a:fld>
            <a:endParaRPr lang="en-GB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164524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544E8-D19B-DD28-7A9E-4D54E1BB0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3F32B2-22CB-D7BE-BF90-DB2EE7772C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84D864-412D-924D-4304-B7749D2EF8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99ABDF-331A-74AD-AED5-24A628565B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55612">
              <a:defRPr/>
            </a:pPr>
            <a:fld id="{F1B10567-32D7-4C6B-A64F-CFCFF718CD9F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55612">
                <a:defRPr/>
              </a:pPr>
              <a:t>8</a:t>
            </a:fld>
            <a:endParaRPr lang="en-GB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11167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Our Places * Work * Community Capacity * Community Influence * Prevention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46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Our Places * Work * Community Capacity * Community Influence * Prevention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049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Our Places * Work * Community Capacity * Community Influence * Prevention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122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Our Places * Work * Community Capacity * Community Influence * Prevention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097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Our Places * Work * Community Capacity * Community Influence * Prevention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67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Our Places * Work * Community Capacity * Community Influence * Prevention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158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Our Places * Work * Community Capacity * Community Influence * Prevention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76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Our Places * Work * Community Capacity * Community Influence * Prevention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464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Our Places * Work * Community Capacity * Community Influence * Prevention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962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Our Places * Work * Community Capacity * Community Influence * Prevention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887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Our Places * Work * Community Capacity * Community Influence * Prevention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5400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F2AF8-7A47-AD7C-E395-D6299B2C44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1944000"/>
            <a:ext cx="5421600" cy="1620000"/>
          </a:xfrm>
        </p:spPr>
        <p:txBody>
          <a:bodyPr anchor="t" anchorCtr="0"/>
          <a:lstStyle>
            <a:lvl1pPr algn="l">
              <a:lnSpc>
                <a:spcPct val="9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EF42DB-DC5E-BDA8-4439-0D28FE6315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750" y="3789606"/>
            <a:ext cx="5421850" cy="1080000"/>
          </a:xfrm>
        </p:spPr>
        <p:txBody>
          <a:bodyPr/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3400" b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270189-B4F1-9519-7F15-73B284A4FC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9750" y="5220000"/>
            <a:ext cx="2743200" cy="365125"/>
          </a:xfrm>
        </p:spPr>
        <p:txBody>
          <a:bodyPr lIns="0" tIns="0" rIns="0" bIns="0" anchor="t" anchorCtr="0"/>
          <a:lstStyle>
            <a:lvl1pPr>
              <a:defRPr sz="2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ED655B4C-3D82-E0A8-AE5A-985B696068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000" y="468000"/>
            <a:ext cx="2169807" cy="2772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E48DA04A-C8FB-667E-9B97-B2583C5729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000" y="468000"/>
            <a:ext cx="2169807" cy="27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7332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023BC3D-E917-E194-078D-A19A26CD353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27130" y="0"/>
            <a:ext cx="5964871" cy="6858000"/>
          </a:xfrm>
          <a:custGeom>
            <a:avLst/>
            <a:gdLst>
              <a:gd name="connsiteX0" fmla="*/ 0 w 5964871"/>
              <a:gd name="connsiteY0" fmla="*/ 0 h 6858000"/>
              <a:gd name="connsiteX1" fmla="*/ 5964871 w 5964871"/>
              <a:gd name="connsiteY1" fmla="*/ 0 h 6858000"/>
              <a:gd name="connsiteX2" fmla="*/ 5964871 w 5964871"/>
              <a:gd name="connsiteY2" fmla="*/ 6858000 h 6858000"/>
              <a:gd name="connsiteX3" fmla="*/ 1730116 w 5964871"/>
              <a:gd name="connsiteY3" fmla="*/ 6858000 h 6858000"/>
              <a:gd name="connsiteX4" fmla="*/ 1732633 w 5964871"/>
              <a:gd name="connsiteY4" fmla="*/ 6706709 h 6858000"/>
              <a:gd name="connsiteX5" fmla="*/ 1390927 w 5964871"/>
              <a:gd name="connsiteY5" fmla="*/ 3466002 h 6858000"/>
              <a:gd name="connsiteX6" fmla="*/ 2627 w 5964871"/>
              <a:gd name="connsiteY6" fmla="*/ 471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64871" h="6858000">
                <a:moveTo>
                  <a:pt x="0" y="0"/>
                </a:moveTo>
                <a:lnTo>
                  <a:pt x="5964871" y="0"/>
                </a:lnTo>
                <a:lnTo>
                  <a:pt x="5964871" y="6858000"/>
                </a:lnTo>
                <a:lnTo>
                  <a:pt x="1730116" y="6858000"/>
                </a:lnTo>
                <a:lnTo>
                  <a:pt x="1732633" y="6706709"/>
                </a:lnTo>
                <a:cubicBezTo>
                  <a:pt x="1737091" y="5733615"/>
                  <a:pt x="1666493" y="4614231"/>
                  <a:pt x="1390927" y="3466002"/>
                </a:cubicBezTo>
                <a:cubicBezTo>
                  <a:pt x="1069435" y="2126382"/>
                  <a:pt x="517187" y="948452"/>
                  <a:pt x="2627" y="4711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3F2AF8-7A47-AD7C-E395-D6299B2C44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1944000"/>
            <a:ext cx="5421600" cy="1620000"/>
          </a:xfrm>
        </p:spPr>
        <p:txBody>
          <a:bodyPr anchor="t" anchorCtr="0"/>
          <a:lstStyle>
            <a:lvl1pPr algn="l">
              <a:lnSpc>
                <a:spcPct val="90000"/>
              </a:lnSpc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EF42DB-DC5E-BDA8-4439-0D28FE6315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750" y="3789606"/>
            <a:ext cx="5421850" cy="1080000"/>
          </a:xfrm>
        </p:spPr>
        <p:txBody>
          <a:bodyPr/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3400" b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270189-B4F1-9519-7F15-73B284A4FC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9750" y="5220000"/>
            <a:ext cx="2743200" cy="365125"/>
          </a:xfrm>
        </p:spPr>
        <p:txBody>
          <a:bodyPr lIns="0" tIns="0" rIns="0" bIns="0" anchor="t" anchorCtr="0"/>
          <a:lstStyle>
            <a:lvl1pPr>
              <a:defRPr sz="2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ED655B4C-3D82-E0A8-AE5A-985B696068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40000" y="468000"/>
            <a:ext cx="2169806" cy="2772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9242D59-5BD5-0B72-7D9D-816D3F4DC7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40000" y="468000"/>
            <a:ext cx="2169806" cy="27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3120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F803CF8-6DEC-3F38-1E23-B6030E86F7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70810" y="1911499"/>
            <a:ext cx="3672000" cy="492610"/>
          </a:xfrm>
        </p:spPr>
        <p:txBody>
          <a:bodyPr anchor="b" anchorCtr="0"/>
          <a:lstStyle>
            <a:lvl1pPr>
              <a:defRPr sz="2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575FEA-EF6C-28AD-BB9C-578190978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6AE92126-64BC-24DE-EC11-D94A8CE63F5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0738" y="1711326"/>
            <a:ext cx="539262" cy="62156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5100" b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349BCA8D-4AA5-2903-E974-D2041A328E0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70810" y="2884514"/>
            <a:ext cx="3672000" cy="492610"/>
          </a:xfrm>
        </p:spPr>
        <p:txBody>
          <a:bodyPr anchor="b" anchorCtr="0"/>
          <a:lstStyle>
            <a:lvl1pPr>
              <a:defRPr sz="2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3910E9B7-D1D4-E59C-2EBD-9E327D1E6FA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0738" y="2684341"/>
            <a:ext cx="539262" cy="62156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5100" b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608EB52F-2896-A270-88F6-0E7EBDE28F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70810" y="3869253"/>
            <a:ext cx="3672000" cy="492610"/>
          </a:xfrm>
        </p:spPr>
        <p:txBody>
          <a:bodyPr anchor="b" anchorCtr="0"/>
          <a:lstStyle>
            <a:lvl1pPr>
              <a:defRPr sz="2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47B3CD23-E34C-2C9A-A51C-41BF087FD3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0738" y="3669080"/>
            <a:ext cx="539262" cy="62156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5100" b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F968155B-5EA6-8E49-9284-830E818CB7D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70810" y="4842268"/>
            <a:ext cx="3672000" cy="492610"/>
          </a:xfrm>
        </p:spPr>
        <p:txBody>
          <a:bodyPr anchor="b" anchorCtr="0"/>
          <a:lstStyle>
            <a:lvl1pPr>
              <a:defRPr sz="2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2603CC46-CD79-1A91-BF7F-CB513C366E4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0738" y="4642095"/>
            <a:ext cx="539262" cy="62156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5100" b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A8C442C8-3269-0506-E94C-8A64F9D4B22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02991" y="1911499"/>
            <a:ext cx="3672000" cy="492610"/>
          </a:xfrm>
        </p:spPr>
        <p:txBody>
          <a:bodyPr anchor="b" anchorCtr="0"/>
          <a:lstStyle>
            <a:lvl1pPr>
              <a:defRPr sz="2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AD50958E-02E6-A495-A6B0-6C7812B4A48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472000" y="1711326"/>
            <a:ext cx="539262" cy="62156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5100" b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A82202DE-A301-D2F6-3435-17025931FCB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02991" y="2884514"/>
            <a:ext cx="3672000" cy="492610"/>
          </a:xfrm>
        </p:spPr>
        <p:txBody>
          <a:bodyPr anchor="b" anchorCtr="0"/>
          <a:lstStyle>
            <a:lvl1pPr>
              <a:defRPr sz="2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6140F8D5-477C-6B25-60D5-EFFBEBA0B80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472000" y="2684341"/>
            <a:ext cx="539262" cy="62156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5100" b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AEEBBA9D-5DF0-C4DE-DA0C-D94DB968098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102991" y="3869253"/>
            <a:ext cx="3672000" cy="492610"/>
          </a:xfrm>
        </p:spPr>
        <p:txBody>
          <a:bodyPr anchor="b" anchorCtr="0"/>
          <a:lstStyle>
            <a:lvl1pPr>
              <a:defRPr sz="2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DB7F90E3-F280-1CDA-A902-25A755B1588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72000" y="3669080"/>
            <a:ext cx="539262" cy="62156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5100" b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0FEF5F7C-B41B-B0AE-6F50-3C7DA6FBEC8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02991" y="4842268"/>
            <a:ext cx="3672000" cy="492610"/>
          </a:xfrm>
        </p:spPr>
        <p:txBody>
          <a:bodyPr anchor="b" anchorCtr="0"/>
          <a:lstStyle>
            <a:lvl1pPr>
              <a:defRPr sz="2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9">
            <a:extLst>
              <a:ext uri="{FF2B5EF4-FFF2-40B4-BE49-F238E27FC236}">
                <a16:creationId xmlns:a16="http://schemas.microsoft.com/office/drawing/2014/main" id="{313923B0-9EB4-1CD6-4D97-CD6FAC8345A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72000" y="4642095"/>
            <a:ext cx="539262" cy="62156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5100" b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GB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21149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75FEA-EF6C-28AD-BB9C-578190978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04ED18-547B-B18B-68FE-7EC3FB2E5B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863725"/>
            <a:ext cx="7405200" cy="4149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0770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+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5CD90-7A9F-576E-AB5E-FFBC03064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124" y="517524"/>
            <a:ext cx="5302800" cy="106509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A1213-B62B-CA65-AAA6-955723A16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49" y="1872000"/>
            <a:ext cx="4608000" cy="4141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4463E5F-9CBA-9811-AA2C-07F4347654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3213" r="25303" b="13616"/>
          <a:stretch/>
        </p:blipFill>
        <p:spPr>
          <a:xfrm>
            <a:off x="5774400" y="0"/>
            <a:ext cx="6417600" cy="6858000"/>
          </a:xfrm>
          <a:prstGeom prst="rect">
            <a:avLst/>
          </a:prstGeom>
        </p:spPr>
      </p:pic>
      <p:sp>
        <p:nvSpPr>
          <p:cNvPr id="10" name="Chart Placeholder 9">
            <a:extLst>
              <a:ext uri="{FF2B5EF4-FFF2-40B4-BE49-F238E27FC236}">
                <a16:creationId xmlns:a16="http://schemas.microsoft.com/office/drawing/2014/main" id="{A4189B63-EC55-C290-3394-C48621B2EDA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6096000" y="1875692"/>
            <a:ext cx="5556250" cy="3898800"/>
          </a:xfrm>
        </p:spPr>
        <p:txBody>
          <a:bodyPr/>
          <a:lstStyle/>
          <a:p>
            <a:r>
              <a:rPr lang="en-US" dirty="0"/>
              <a:t>Click icon to add chart</a:t>
            </a:r>
            <a:endParaRPr lang="en-GB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06369D0-D2AD-B6E6-F3B1-E9DBF475B6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3213" r="25303" b="13616"/>
          <a:stretch/>
        </p:blipFill>
        <p:spPr>
          <a:xfrm>
            <a:off x="5774400" y="0"/>
            <a:ext cx="6417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7116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FD91081-66D9-20CD-CFA3-5F9C6952C75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23886" y="0"/>
            <a:ext cx="5668115" cy="6858000"/>
          </a:xfrm>
          <a:custGeom>
            <a:avLst/>
            <a:gdLst>
              <a:gd name="connsiteX0" fmla="*/ 0 w 5668115"/>
              <a:gd name="connsiteY0" fmla="*/ 0 h 6858000"/>
              <a:gd name="connsiteX1" fmla="*/ 5668115 w 5668115"/>
              <a:gd name="connsiteY1" fmla="*/ 0 h 6858000"/>
              <a:gd name="connsiteX2" fmla="*/ 5668115 w 5668115"/>
              <a:gd name="connsiteY2" fmla="*/ 6858000 h 6858000"/>
              <a:gd name="connsiteX3" fmla="*/ 49704 w 5668115"/>
              <a:gd name="connsiteY3" fmla="*/ 6858000 h 6858000"/>
              <a:gd name="connsiteX4" fmla="*/ 79254 w 5668115"/>
              <a:gd name="connsiteY4" fmla="*/ 6743352 h 6858000"/>
              <a:gd name="connsiteX5" fmla="*/ 501663 w 5668115"/>
              <a:gd name="connsiteY5" fmla="*/ 3525422 h 6858000"/>
              <a:gd name="connsiteX6" fmla="*/ 79254 w 5668115"/>
              <a:gd name="connsiteY6" fmla="*/ 30749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68115" h="6858000">
                <a:moveTo>
                  <a:pt x="0" y="0"/>
                </a:moveTo>
                <a:lnTo>
                  <a:pt x="5668115" y="0"/>
                </a:lnTo>
                <a:lnTo>
                  <a:pt x="5668115" y="6858000"/>
                </a:lnTo>
                <a:lnTo>
                  <a:pt x="49704" y="6858000"/>
                </a:lnTo>
                <a:lnTo>
                  <a:pt x="79254" y="6743352"/>
                </a:lnTo>
                <a:cubicBezTo>
                  <a:pt x="309810" y="5802002"/>
                  <a:pt x="501663" y="4701522"/>
                  <a:pt x="501663" y="3525422"/>
                </a:cubicBezTo>
                <a:cubicBezTo>
                  <a:pt x="501663" y="2349331"/>
                  <a:pt x="309810" y="1248840"/>
                  <a:pt x="79254" y="30749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65CD90-7A9F-576E-AB5E-FFBC03064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124" y="517524"/>
            <a:ext cx="5302800" cy="106509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A1213-B62B-CA65-AAA6-955723A16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49" y="1872000"/>
            <a:ext cx="4608000" cy="4141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02841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DF223-3CD4-B40C-F771-95A05D694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1494000"/>
            <a:ext cx="5540400" cy="1310400"/>
          </a:xfrm>
        </p:spPr>
        <p:txBody>
          <a:bodyPr anchor="t" anchorCtr="0"/>
          <a:lstStyle>
            <a:lvl1pPr>
              <a:lnSpc>
                <a:spcPct val="900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CFC3F6-B269-C573-D9CD-5D1D865000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3430800"/>
            <a:ext cx="5117850" cy="1918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300" b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07416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+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D99EF23F-F78E-B85E-C8A6-4612E8B21D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3206" r="31635" b="13658"/>
          <a:stretch/>
        </p:blipFill>
        <p:spPr>
          <a:xfrm>
            <a:off x="6314400" y="0"/>
            <a:ext cx="58776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65CD90-7A9F-576E-AB5E-FFBC03064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124" y="517524"/>
            <a:ext cx="5302800" cy="106509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A1213-B62B-CA65-AAA6-955723A16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49" y="1872000"/>
            <a:ext cx="4608000" cy="4141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BEAEC6-437D-233E-C915-C52F0FBAE0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24399" y="3124800"/>
            <a:ext cx="4526263" cy="2888650"/>
          </a:xfrm>
        </p:spPr>
        <p:txBody>
          <a:bodyPr/>
          <a:lstStyle>
            <a:lvl1pPr>
              <a:defRPr sz="2900" b="0">
                <a:solidFill>
                  <a:schemeClr val="bg1"/>
                </a:solidFill>
              </a:defRPr>
            </a:lvl1pPr>
            <a:lvl2pPr>
              <a:defRPr sz="2900">
                <a:solidFill>
                  <a:schemeClr val="bg1"/>
                </a:solidFill>
              </a:defRPr>
            </a:lvl2pPr>
            <a:lvl3pPr>
              <a:defRPr sz="2900">
                <a:solidFill>
                  <a:schemeClr val="bg1"/>
                </a:solidFill>
              </a:defRPr>
            </a:lvl3pPr>
            <a:lvl4pPr>
              <a:defRPr sz="2900">
                <a:solidFill>
                  <a:schemeClr val="bg1"/>
                </a:solidFill>
              </a:defRPr>
            </a:lvl4pPr>
            <a:lvl5pPr>
              <a:defRPr sz="2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C2534FF-1AC2-F751-ED93-D5AA843A13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3206" r="31635" b="13658"/>
          <a:stretch/>
        </p:blipFill>
        <p:spPr>
          <a:xfrm>
            <a:off x="6314400" y="0"/>
            <a:ext cx="5877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3450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 + large chart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45179F-EE03-814B-3EA9-219AEEBA6D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4512" y="1863725"/>
            <a:ext cx="9159557" cy="685800"/>
          </a:xfrm>
        </p:spPr>
        <p:txBody>
          <a:bodyPr/>
          <a:lstStyle>
            <a:lvl1pPr>
              <a:defRPr sz="15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575FEA-EF6C-28AD-BB9C-578190978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4E07B9B-964A-742E-DB3E-7F40972E2B3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44513" y="2663824"/>
            <a:ext cx="11106150" cy="334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chart or image</a:t>
            </a:r>
          </a:p>
        </p:txBody>
      </p:sp>
    </p:spTree>
    <p:extLst>
      <p:ext uri="{BB962C8B-B14F-4D97-AF65-F5344CB8AC3E}">
        <p14:creationId xmlns:p14="http://schemas.microsoft.com/office/powerpoint/2010/main" val="10016347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 +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34BE234A-BFD6-6806-DC62-4EC83903E2D9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39750" y="2663824"/>
            <a:ext cx="11110913" cy="3349626"/>
          </a:xfrm>
        </p:spPr>
        <p:txBody>
          <a:bodyPr/>
          <a:lstStyle/>
          <a:p>
            <a:r>
              <a:rPr lang="en-US" dirty="0"/>
              <a:t>Click icon to add table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45179F-EE03-814B-3EA9-219AEEBA6D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4512" y="1863725"/>
            <a:ext cx="9159557" cy="685800"/>
          </a:xfrm>
        </p:spPr>
        <p:txBody>
          <a:bodyPr/>
          <a:lstStyle>
            <a:lvl1pPr>
              <a:defRPr sz="15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575FEA-EF6C-28AD-BB9C-578190978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6778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+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D99EF23F-F78E-B85E-C8A6-4612E8B21D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3206" r="31635" b="13658"/>
          <a:stretch/>
        </p:blipFill>
        <p:spPr>
          <a:xfrm>
            <a:off x="6314400" y="0"/>
            <a:ext cx="58776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65CD90-7A9F-576E-AB5E-FFBC03064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124" y="517524"/>
            <a:ext cx="5302800" cy="106509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A1213-B62B-CA65-AAA6-955723A16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49" y="1872000"/>
            <a:ext cx="4608000" cy="4141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7AA0C61-5B7D-1DEF-0A9F-4C853E79D9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09999" y="1872000"/>
            <a:ext cx="4542251" cy="4141450"/>
          </a:xfrm>
        </p:spPr>
        <p:txBody>
          <a:bodyPr/>
          <a:lstStyle>
            <a:lvl1pPr>
              <a:spcBef>
                <a:spcPts val="0"/>
              </a:spcBef>
              <a:spcAft>
                <a:spcPts val="1984"/>
              </a:spcAft>
              <a:defRPr sz="3200" b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1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E5D9694-FA2F-43E5-73F7-C884725B4F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3206" r="31635" b="13658"/>
          <a:stretch/>
        </p:blipFill>
        <p:spPr>
          <a:xfrm>
            <a:off x="6314400" y="0"/>
            <a:ext cx="5877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690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lumn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03D21-E776-6E77-F103-77DB1FD68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3B056AB-5AFA-E9DB-AB05-CDFD6EF5110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7200" y="1933200"/>
            <a:ext cx="1710000" cy="1710000"/>
          </a:xfrm>
          <a:prstGeom prst="ellipse">
            <a:avLst/>
          </a:prstGeom>
          <a:solidFill>
            <a:srgbClr val="CCCCCC"/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61AF6A3C-B207-AEB7-D66E-908E24293E1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21569" y="1933200"/>
            <a:ext cx="1710000" cy="1710000"/>
          </a:xfrm>
          <a:prstGeom prst="ellipse">
            <a:avLst/>
          </a:prstGeom>
          <a:solidFill>
            <a:srgbClr val="CCCCCC"/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28C3FDFE-E961-4A2A-8230-2029FDC24E1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503138" y="1933200"/>
            <a:ext cx="1710000" cy="1710000"/>
          </a:xfrm>
          <a:prstGeom prst="ellipse">
            <a:avLst/>
          </a:prstGeom>
          <a:solidFill>
            <a:srgbClr val="CCCCCC"/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23437535-574E-4D1A-4B09-0EC33AE8CCE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484708" y="1933200"/>
            <a:ext cx="1710000" cy="1710000"/>
          </a:xfrm>
          <a:prstGeom prst="ellipse">
            <a:avLst/>
          </a:prstGeom>
          <a:solidFill>
            <a:srgbClr val="CCCCCC"/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3EA98B3-3C62-C9A4-7D0E-AD36E33B5A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0000" y="4050000"/>
            <a:ext cx="2163600" cy="1963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282ABB3-4635-9A67-7EB3-40B300C8615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84708" y="4050000"/>
            <a:ext cx="2163600" cy="1963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76F828D1-6EDC-46D3-81EF-A969D087DCD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03138" y="4050000"/>
            <a:ext cx="2163600" cy="1963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809345B1-3DE9-6A5D-AD1B-4BFC3642CD4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521569" y="4050000"/>
            <a:ext cx="2163600" cy="1963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63451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l slide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E1A70780-EE83-4155-0EF6-2779E2F23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000" y="468000"/>
            <a:ext cx="2169807" cy="2772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5EFAE2B-957A-2261-4DA8-9CD844270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1306800"/>
            <a:ext cx="2566800" cy="556925"/>
          </a:xfrm>
        </p:spPr>
        <p:txBody>
          <a:bodyPr/>
          <a:lstStyle>
            <a:lvl1pPr>
              <a:defRPr sz="1500" b="0" i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6E1EB6-550F-A494-05A8-23E6CAE67B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9750" y="1954800"/>
            <a:ext cx="2566800" cy="1925537"/>
          </a:xfrm>
        </p:spPr>
        <p:txBody>
          <a:bodyPr/>
          <a:lstStyle>
            <a:lvl1pPr>
              <a:spcBef>
                <a:spcPts val="0"/>
              </a:spcBef>
              <a:spcAft>
                <a:spcPts val="1417"/>
              </a:spcAft>
              <a:defRPr sz="1500" b="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9E95362-6981-42A1-ABE3-4C3BFBF744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17200" y="4341600"/>
            <a:ext cx="3326400" cy="270000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2134276C-64CA-120B-917E-916918800DB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17200" y="4060800"/>
            <a:ext cx="3326400" cy="270000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55CB7D6B-0232-0372-FBD7-8DD40EEA35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9750" y="5002801"/>
            <a:ext cx="3603850" cy="1387200"/>
          </a:xfrm>
        </p:spPr>
        <p:txBody>
          <a:bodyPr/>
          <a:lstStyle>
            <a:lvl1pPr>
              <a:spcBef>
                <a:spcPts val="0"/>
              </a:spcBef>
              <a:spcAft>
                <a:spcPts val="2835"/>
              </a:spcAft>
              <a:defRPr sz="1500" b="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42FF65A-0F03-9BF7-AD74-5DD4605A25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000" y="468000"/>
            <a:ext cx="2169807" cy="27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8226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03D21-E776-6E77-F103-77DB1FD68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42669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2131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A84F8-9333-9956-73E2-95FB50E29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43E946-EE3F-8D30-1AF0-F3BBB936E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B8B496-4E8D-6473-8673-DBCE648FB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A200B1-8F82-4777-8FF8-D2E919A03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Our Places * Work * Community Capacity * Community Influence * Prevention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BD3F53-5C03-8687-FAFE-ED3A73F93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2C86-2492-46FE-9876-50A77AF6209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35697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2D08E-CBA7-EE2D-B263-7642F07F9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D2F1D8-2E25-8893-0FD5-C97CAE8A9B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7E4025-6514-E8A7-9566-1C504006C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592A5-6CD0-410E-93E9-C13F76978957}" type="datetimeFigureOut">
              <a:rPr lang="en-GB" smtClean="0"/>
              <a:t>01/05/2026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537B1-4BBA-0806-3060-3DA2753CA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3FB82D-F498-1D20-0DD6-E1DCAB4B8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F6104-B180-4FCB-9DAF-C05C7DBD944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9733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A859F-1581-E7D1-13B7-87B758589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C60CAB-C488-0B8D-A2AB-C23028286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40D7F6-5A43-A855-8754-F5F9CA906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592A5-6CD0-410E-93E9-C13F76978957}" type="datetimeFigureOut">
              <a:rPr lang="en-GB" smtClean="0"/>
              <a:t>01/05/2026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CC348-6FC9-DE50-DF8D-0B88061B7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0A1682-A87E-51AE-E2A2-66710C954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F6104-B180-4FCB-9DAF-C05C7DBD944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20527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4F9D4-D2E5-568E-02B6-44FAD03DB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2F11CD-45F8-E515-111E-26F8E6414E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37ADE6-974B-8C17-E95F-3764D2C6B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592A5-6CD0-410E-93E9-C13F76978957}" type="datetimeFigureOut">
              <a:rPr lang="en-GB" smtClean="0"/>
              <a:t>01/05/2026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A32743-6B85-1ADF-31A9-42F411F06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DB4C48-5F8A-D522-6384-A36F289F3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F6104-B180-4FCB-9DAF-C05C7DBD944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1168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D46B2-BB9E-30EE-0A40-66C5187EF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83D5B-A798-7FA7-BE5E-C098DA052F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BB36D8-0560-11DC-BAF6-97A061C18A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F4327A-7F7C-D526-164D-8B405D2EF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592A5-6CD0-410E-93E9-C13F76978957}" type="datetimeFigureOut">
              <a:rPr lang="en-GB" smtClean="0"/>
              <a:t>01/05/2026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91A838-A7FF-0D8A-955E-1BC8FEC54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EA3B4C-3FC1-6862-A0BD-D5CC40A28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F6104-B180-4FCB-9DAF-C05C7DBD944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47691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A2EC2-EAC9-7C60-C3DC-FE43CEB47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145F26-E9A2-D4A7-9B9F-90ED9CBE29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9C5B42-CE0D-75CC-FB10-EC47E7495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35C8B3-979B-4795-B36E-D846E8EED0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CFB213-FC18-73A9-0285-35183E80EB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1A9C91-C948-4E2C-4889-A768C9CD4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592A5-6CD0-410E-93E9-C13F76978957}" type="datetimeFigureOut">
              <a:rPr lang="en-GB" smtClean="0"/>
              <a:t>01/05/2026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248C1A-BDBA-67D0-24E4-F548209DC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C25CA-00DF-1117-DE5F-176E03478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F6104-B180-4FCB-9DAF-C05C7DBD944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04835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6418C-60DC-46B6-A5D4-F8D2CDA19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A52EA7-E91A-5033-082F-5EDB35ABF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592A5-6CD0-410E-93E9-C13F76978957}" type="datetimeFigureOut">
              <a:rPr lang="en-GB" smtClean="0"/>
              <a:t>01/05/2026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892273-3253-1319-4189-303765186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992E43-2999-8DF8-337E-FE61E35C6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F6104-B180-4FCB-9DAF-C05C7DBD944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82088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5B125A-BA2A-DEDF-93ED-84381F168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592A5-6CD0-410E-93E9-C13F76978957}" type="datetimeFigureOut">
              <a:rPr lang="en-GB" smtClean="0"/>
              <a:t>01/05/2026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6AF882-F026-DBEE-DBFF-70E0FEB00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C80A7A-DD62-170F-64AC-30F8D413F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F6104-B180-4FCB-9DAF-C05C7DBD944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70499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5E9D3-5689-FEA9-C263-8ECCCB38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A46A73-DEAE-EA37-66B2-69CC708CE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8A1258-947A-62C3-562B-D2F7BE1E36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4862BB-72F2-F1F0-6702-18E85F17B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592A5-6CD0-410E-93E9-C13F76978957}" type="datetimeFigureOut">
              <a:rPr lang="en-GB" smtClean="0"/>
              <a:t>01/05/2026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F68C38-E216-C69D-FEE4-E2FE390EF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51FBAE-FC53-B403-C3CD-60966B2C8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F6104-B180-4FCB-9DAF-C05C7DBD944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68637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BAE99-1E84-910A-2FB4-AC5E6D12F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37E99D-51A2-5F08-EE30-3AD0AC4D32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2143D-B405-5D3D-400A-58B503944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016F3E-1340-83C5-467B-06453182A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592A5-6CD0-410E-93E9-C13F76978957}" type="datetimeFigureOut">
              <a:rPr lang="en-GB" smtClean="0"/>
              <a:t>01/05/2026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D3B9BC-DB82-78DD-C05D-C027403BF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A44CCD-81D7-F87B-5C5C-EA2360BD5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F6104-B180-4FCB-9DAF-C05C7DBD944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62348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93041-889F-B3A0-1630-11D58551C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C432C0-3555-5D7A-C4CA-F7BCD2A96A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48FD3B-1165-1FE7-104D-15334A397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592A5-6CD0-410E-93E9-C13F76978957}" type="datetimeFigureOut">
              <a:rPr lang="en-GB" smtClean="0"/>
              <a:t>01/05/2026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96637C-670D-E796-2E8F-DE7E2B228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F22C90-E946-FC05-48D9-054CCE408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F6104-B180-4FCB-9DAF-C05C7DBD944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08936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C7AFB2-BD4C-C34A-AF2C-D813A80E64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45A57B-68D9-D45F-B3F7-311C4125FA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D5CEBE-403A-6336-AFDC-FB9DA6FE0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592A5-6CD0-410E-93E9-C13F76978957}" type="datetimeFigureOut">
              <a:rPr lang="en-GB" smtClean="0"/>
              <a:t>01/05/2026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F2068-B7D6-C30A-9BBB-D1602FDDD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E793FD-7C2C-9168-50E6-97D39E348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F6104-B180-4FCB-9DAF-C05C7DBD944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1527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GB" dirty="0"/>
              <a:t>Our Places * Work * Community Capacity * Community Influence * Prevention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370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53E2B0-0515-2BC6-DBF1-9464EF16D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124" y="517524"/>
            <a:ext cx="7405200" cy="106509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F075B4-AAF2-F186-2EFC-C4D32935B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872000"/>
            <a:ext cx="7405200" cy="41414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B5AC06-2AC8-B87A-ABB3-C108274330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39750" y="716524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7B4C3A-5014-F44D-B439-F95BE669A0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40150" y="716524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dirty="0"/>
              <a:t>Our Places * Work * Community Capacity * Community Influence * Prevention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C66078-6145-F35F-6C24-7927DC3176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12150" y="716524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ADBADE-7DC1-44D1-B350-70A8CFC1AF8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783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134"/>
        </a:spcBef>
        <a:spcAft>
          <a:spcPts val="1134"/>
        </a:spcAft>
        <a:buFont typeface="Arial" panose="020B0604020202020204" pitchFamily="34" charset="0"/>
        <a:buNone/>
        <a:defRPr sz="17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134"/>
        </a:spcAft>
        <a:buFont typeface="Arial" panose="020B0604020202020204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230400" indent="-230400" algn="l" defTabSz="914400" rtl="0" eaLnBrk="1" latinLnBrk="0" hangingPunct="1">
        <a:lnSpc>
          <a:spcPct val="100000"/>
        </a:lnSpc>
        <a:spcBef>
          <a:spcPts val="0"/>
        </a:spcBef>
        <a:spcAft>
          <a:spcPts val="1134"/>
        </a:spcAft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460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134"/>
        </a:spcAft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691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134"/>
        </a:spcAft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2">
          <p15:clr>
            <a:srgbClr val="F26B43"/>
          </p15:clr>
        </p15:guide>
        <p15:guide id="13" pos="7680">
          <p15:clr>
            <a:srgbClr val="F26B43"/>
          </p15:clr>
        </p15:guide>
        <p15:guide id="14" pos="340">
          <p15:clr>
            <a:srgbClr val="F26B43"/>
          </p15:clr>
        </p15:guide>
        <p15:guide id="15" pos="7339">
          <p15:clr>
            <a:srgbClr val="F26B43"/>
          </p15:clr>
        </p15:guide>
        <p15:guide id="16" orient="horz">
          <p15:clr>
            <a:srgbClr val="F26B43"/>
          </p15:clr>
        </p15:guide>
        <p15:guide id="17" orient="horz" pos="4320">
          <p15:clr>
            <a:srgbClr val="F26B43"/>
          </p15:clr>
        </p15:guide>
        <p15:guide id="18" orient="horz" pos="408">
          <p15:clr>
            <a:srgbClr val="F26B43"/>
          </p15:clr>
        </p15:guide>
        <p15:guide id="19" orient="horz" pos="3979">
          <p15:clr>
            <a:srgbClr val="F26B43"/>
          </p15:clr>
        </p15:guide>
        <p15:guide id="20" orient="horz" pos="997">
          <p15:clr>
            <a:srgbClr val="F26B43"/>
          </p15:clr>
        </p15:guide>
        <p15:guide id="21" orient="horz" pos="1174">
          <p15:clr>
            <a:srgbClr val="F26B43"/>
          </p15:clr>
        </p15:guide>
        <p15:guide id="22" orient="horz" pos="3788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F474FE-A625-6F5C-2A82-A5EDDE9DA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39B9FB-013B-A75F-6033-63DD1970CB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BCF877-0542-C7A2-D780-0AF1B41FAB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D592A5-6CD0-410E-93E9-C13F76978957}" type="datetimeFigureOut">
              <a:rPr lang="en-GB" smtClean="0"/>
              <a:t>01/05/2026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4A596C-EA4C-C229-F826-000F11F37B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CE430C-5613-452C-7D54-B8310A2B73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8F6104-B180-4FCB-9DAF-C05C7DBD944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6545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CaringCommunities.Commission@essex.gov.uk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38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75F506D8-1720-3F70-60F8-FA6905A46D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996" y="463435"/>
            <a:ext cx="6005810" cy="2807942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EC7DD06-31F5-C5FC-3769-027C96F50D9E}"/>
              </a:ext>
            </a:extLst>
          </p:cNvPr>
          <p:cNvGrpSpPr/>
          <p:nvPr/>
        </p:nvGrpSpPr>
        <p:grpSpPr>
          <a:xfrm>
            <a:off x="9951395" y="5518291"/>
            <a:ext cx="1441969" cy="930101"/>
            <a:chOff x="10228315" y="5575867"/>
            <a:chExt cx="1451303" cy="883969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BF578BE8-AC5A-CCD5-94C8-D7E2C30DB2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333505" y="5895033"/>
              <a:ext cx="1118639" cy="564803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916CB7B-BAC5-8B15-300D-E8C83974C2DE}"/>
                </a:ext>
              </a:extLst>
            </p:cNvPr>
            <p:cNvSpPr txBox="1"/>
            <p:nvPr/>
          </p:nvSpPr>
          <p:spPr>
            <a:xfrm>
              <a:off x="10228315" y="5575867"/>
              <a:ext cx="1451303" cy="321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exend" pitchFamily="2" charset="0"/>
                  <a:ea typeface="+mn-ea"/>
                  <a:cs typeface="+mn-cs"/>
                </a:rPr>
                <a:t>  </a:t>
              </a: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exend" pitchFamily="2" charset="0"/>
                  <a:ea typeface="+mn-ea"/>
                  <a:cs typeface="+mn-cs"/>
                </a:rPr>
                <a:t>Sponsored by</a:t>
              </a: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exend" pitchFamily="2" charset="0"/>
                <a:ea typeface="+mn-ea"/>
                <a:cs typeface="+mn-cs"/>
              </a:endParaRPr>
            </a:p>
          </p:txBody>
        </p:sp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6CAC0EC-14B8-C610-06AA-3D4518072AC6}"/>
              </a:ext>
            </a:extLst>
          </p:cNvPr>
          <p:cNvSpPr/>
          <p:nvPr/>
        </p:nvSpPr>
        <p:spPr>
          <a:xfrm>
            <a:off x="677318" y="5891086"/>
            <a:ext cx="9326334" cy="679269"/>
          </a:xfrm>
          <a:prstGeom prst="roundRect">
            <a:avLst/>
          </a:prstGeom>
          <a:solidFill>
            <a:srgbClr val="0338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Our Places * Work * Community Capacity * Community Influence * Prevention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D78CDB-870D-5874-E6A7-412AF188823D}"/>
              </a:ext>
            </a:extLst>
          </p:cNvPr>
          <p:cNvSpPr txBox="1"/>
          <p:nvPr/>
        </p:nvSpPr>
        <p:spPr>
          <a:xfrm>
            <a:off x="1913916" y="3134389"/>
            <a:ext cx="836416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1460818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72B29-BDB7-24FB-DC63-06256E699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04BAEAE-DD56-7BF9-2B1B-7FF96CFCDCF1}"/>
              </a:ext>
            </a:extLst>
          </p:cNvPr>
          <p:cNvSpPr/>
          <p:nvPr/>
        </p:nvSpPr>
        <p:spPr>
          <a:xfrm>
            <a:off x="321498" y="520467"/>
            <a:ext cx="11544920" cy="679269"/>
          </a:xfrm>
          <a:prstGeom prst="roundRect">
            <a:avLst/>
          </a:prstGeom>
          <a:solidFill>
            <a:srgbClr val="123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3050"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0B0004020202020204" pitchFamily="34" charset="0"/>
                <a:ea typeface="+mn-ea"/>
                <a:cs typeface="+mn-cs"/>
              </a:rPr>
              <a:t>The Essex Caring Communities Commission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1AA15C-A6C1-B961-92EE-F22E7BCE6607}"/>
              </a:ext>
            </a:extLst>
          </p:cNvPr>
          <p:cNvSpPr txBox="1"/>
          <p:nvPr/>
        </p:nvSpPr>
        <p:spPr>
          <a:xfrm>
            <a:off x="235974" y="2003227"/>
            <a:ext cx="5548138" cy="1920026"/>
          </a:xfrm>
          <a:prstGeom prst="rect">
            <a:avLst/>
          </a:prstGeom>
          <a:noFill/>
          <a:ln>
            <a:solidFill>
              <a:srgbClr val="1A2B36"/>
            </a:solidFill>
          </a:ln>
        </p:spPr>
        <p:txBody>
          <a:bodyPr wrap="square" lIns="0" tIns="0" rIns="0" bIns="0" rtlCol="0" anchor="t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 Display" panose="020B0004020202020204" pitchFamily="34" charset="0"/>
                <a:ea typeface="Calibri"/>
                <a:cs typeface="Times New Roman"/>
              </a:rPr>
              <a:t>Who Will Care Commission 2013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  <a:ea typeface="Calibri"/>
                <a:cs typeface="Times New Roman"/>
              </a:rPr>
              <a:t>Inequality gaps continue to get wider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  <a:ea typeface="Calibri"/>
                <a:cs typeface="Times New Roman"/>
              </a:rPr>
              <a:t>Exacerbated by the pandemic and the cost-of-living crisis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  <a:ea typeface="Calibri"/>
                <a:cs typeface="Times New Roman"/>
              </a:rPr>
              <a:t>Services under more strain and demand than ever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>
                <a:solidFill>
                  <a:srgbClr val="000000"/>
                </a:solidFill>
                <a:latin typeface="Aptos Display" panose="020B0004020202020204" pitchFamily="34" charset="0"/>
                <a:ea typeface="Calibri"/>
                <a:cs typeface="Times New Roman"/>
              </a:rPr>
              <a:t>Requires a response that is more than business as usual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100786B-14E8-1EAA-310C-7BEBAD19EB65}"/>
              </a:ext>
            </a:extLst>
          </p:cNvPr>
          <p:cNvSpPr txBox="1"/>
          <p:nvPr/>
        </p:nvSpPr>
        <p:spPr>
          <a:xfrm>
            <a:off x="235974" y="4061487"/>
            <a:ext cx="5548138" cy="1787944"/>
          </a:xfrm>
          <a:prstGeom prst="rect">
            <a:avLst/>
          </a:prstGeom>
          <a:noFill/>
          <a:ln>
            <a:solidFill>
              <a:srgbClr val="1A2B36"/>
            </a:solidFill>
          </a:ln>
        </p:spPr>
        <p:txBody>
          <a:bodyPr wrap="square" lIns="0" tIns="0" rIns="0" bIns="0" rtlCol="0" anchor="t">
            <a:noAutofit/>
          </a:bodyPr>
          <a:lstStyle/>
          <a:p>
            <a:pPr marL="285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  <a:ea typeface="Calibri"/>
                <a:cs typeface="Times New Roman"/>
              </a:rPr>
              <a:t>Systems need to improve and work better together </a:t>
            </a:r>
          </a:p>
          <a:p>
            <a:pPr marL="285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  <a:ea typeface="Calibri"/>
                <a:cs typeface="Times New Roman"/>
              </a:rPr>
              <a:t>Recognize and value our resilient communities</a:t>
            </a:r>
          </a:p>
          <a:p>
            <a:pPr marL="285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  <a:ea typeface="Calibri"/>
                <a:cs typeface="Times New Roman"/>
              </a:rPr>
              <a:t>Challenge institutional culture, behaviour</a:t>
            </a:r>
            <a:r>
              <a:rPr lang="en-GB" dirty="0">
                <a:solidFill>
                  <a:srgbClr val="000000"/>
                </a:solidFill>
                <a:latin typeface="Aptos Display" panose="020B0004020202020204" pitchFamily="34" charset="0"/>
                <a:ea typeface="Calibri"/>
                <a:cs typeface="Times New Roman"/>
              </a:rPr>
              <a:t> and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  <a:ea typeface="Calibri"/>
                <a:cs typeface="Times New Roman"/>
              </a:rPr>
              <a:t> barriers</a:t>
            </a:r>
          </a:p>
          <a:p>
            <a:pPr marL="285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  <a:ea typeface="Calibri"/>
                <a:cs typeface="Times New Roman"/>
              </a:rPr>
              <a:t>Enable collective action for change; Individuals, civil society, business and public services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134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134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DB4A9B-983A-CB90-936D-145FED6B1170}"/>
              </a:ext>
            </a:extLst>
          </p:cNvPr>
          <p:cNvSpPr txBox="1"/>
          <p:nvPr/>
        </p:nvSpPr>
        <p:spPr>
          <a:xfrm>
            <a:off x="6332142" y="1508975"/>
            <a:ext cx="5348664" cy="4828557"/>
          </a:xfrm>
          <a:prstGeom prst="rect">
            <a:avLst/>
          </a:prstGeom>
          <a:noFill/>
          <a:ln w="44450" cmpd="tri">
            <a:solidFill>
              <a:srgbClr val="1A2B36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5586848"/>
                      <a:gd name="connsiteY0" fmla="*/ 0 h 4828557"/>
                      <a:gd name="connsiteX1" fmla="*/ 642488 w 5586848"/>
                      <a:gd name="connsiteY1" fmla="*/ 0 h 4828557"/>
                      <a:gd name="connsiteX2" fmla="*/ 1173238 w 5586848"/>
                      <a:gd name="connsiteY2" fmla="*/ 0 h 4828557"/>
                      <a:gd name="connsiteX3" fmla="*/ 1983331 w 5586848"/>
                      <a:gd name="connsiteY3" fmla="*/ 0 h 4828557"/>
                      <a:gd name="connsiteX4" fmla="*/ 2625819 w 5586848"/>
                      <a:gd name="connsiteY4" fmla="*/ 0 h 4828557"/>
                      <a:gd name="connsiteX5" fmla="*/ 3268306 w 5586848"/>
                      <a:gd name="connsiteY5" fmla="*/ 0 h 4828557"/>
                      <a:gd name="connsiteX6" fmla="*/ 4078399 w 5586848"/>
                      <a:gd name="connsiteY6" fmla="*/ 0 h 4828557"/>
                      <a:gd name="connsiteX7" fmla="*/ 4665018 w 5586848"/>
                      <a:gd name="connsiteY7" fmla="*/ 0 h 4828557"/>
                      <a:gd name="connsiteX8" fmla="*/ 5586848 w 5586848"/>
                      <a:gd name="connsiteY8" fmla="*/ 0 h 4828557"/>
                      <a:gd name="connsiteX9" fmla="*/ 5586848 w 5586848"/>
                      <a:gd name="connsiteY9" fmla="*/ 786365 h 4828557"/>
                      <a:gd name="connsiteX10" fmla="*/ 5586848 w 5586848"/>
                      <a:gd name="connsiteY10" fmla="*/ 1379588 h 4828557"/>
                      <a:gd name="connsiteX11" fmla="*/ 5586848 w 5586848"/>
                      <a:gd name="connsiteY11" fmla="*/ 2069382 h 4828557"/>
                      <a:gd name="connsiteX12" fmla="*/ 5586848 w 5586848"/>
                      <a:gd name="connsiteY12" fmla="*/ 2807461 h 4828557"/>
                      <a:gd name="connsiteX13" fmla="*/ 5586848 w 5586848"/>
                      <a:gd name="connsiteY13" fmla="*/ 3352398 h 4828557"/>
                      <a:gd name="connsiteX14" fmla="*/ 5586848 w 5586848"/>
                      <a:gd name="connsiteY14" fmla="*/ 4042192 h 4828557"/>
                      <a:gd name="connsiteX15" fmla="*/ 5586848 w 5586848"/>
                      <a:gd name="connsiteY15" fmla="*/ 4828557 h 4828557"/>
                      <a:gd name="connsiteX16" fmla="*/ 4888492 w 5586848"/>
                      <a:gd name="connsiteY16" fmla="*/ 4828557 h 4828557"/>
                      <a:gd name="connsiteX17" fmla="*/ 4078399 w 5586848"/>
                      <a:gd name="connsiteY17" fmla="*/ 4828557 h 4828557"/>
                      <a:gd name="connsiteX18" fmla="*/ 3380043 w 5586848"/>
                      <a:gd name="connsiteY18" fmla="*/ 4828557 h 4828557"/>
                      <a:gd name="connsiteX19" fmla="*/ 2849292 w 5586848"/>
                      <a:gd name="connsiteY19" fmla="*/ 4828557 h 4828557"/>
                      <a:gd name="connsiteX20" fmla="*/ 2262673 w 5586848"/>
                      <a:gd name="connsiteY20" fmla="*/ 4828557 h 4828557"/>
                      <a:gd name="connsiteX21" fmla="*/ 1452580 w 5586848"/>
                      <a:gd name="connsiteY21" fmla="*/ 4828557 h 4828557"/>
                      <a:gd name="connsiteX22" fmla="*/ 754224 w 5586848"/>
                      <a:gd name="connsiteY22" fmla="*/ 4828557 h 4828557"/>
                      <a:gd name="connsiteX23" fmla="*/ 0 w 5586848"/>
                      <a:gd name="connsiteY23" fmla="*/ 4828557 h 4828557"/>
                      <a:gd name="connsiteX24" fmla="*/ 0 w 5586848"/>
                      <a:gd name="connsiteY24" fmla="*/ 4138763 h 4828557"/>
                      <a:gd name="connsiteX25" fmla="*/ 0 w 5586848"/>
                      <a:gd name="connsiteY25" fmla="*/ 3593826 h 4828557"/>
                      <a:gd name="connsiteX26" fmla="*/ 0 w 5586848"/>
                      <a:gd name="connsiteY26" fmla="*/ 3048889 h 4828557"/>
                      <a:gd name="connsiteX27" fmla="*/ 0 w 5586848"/>
                      <a:gd name="connsiteY27" fmla="*/ 2310809 h 4828557"/>
                      <a:gd name="connsiteX28" fmla="*/ 0 w 5586848"/>
                      <a:gd name="connsiteY28" fmla="*/ 1717587 h 4828557"/>
                      <a:gd name="connsiteX29" fmla="*/ 0 w 5586848"/>
                      <a:gd name="connsiteY29" fmla="*/ 931222 h 4828557"/>
                      <a:gd name="connsiteX30" fmla="*/ 0 w 5586848"/>
                      <a:gd name="connsiteY30" fmla="*/ 0 h 48285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</a:cxnLst>
                    <a:rect l="l" t="t" r="r" b="b"/>
                    <a:pathLst>
                      <a:path w="5586848" h="4828557" extrusionOk="0">
                        <a:moveTo>
                          <a:pt x="0" y="0"/>
                        </a:moveTo>
                        <a:cubicBezTo>
                          <a:pt x="223222" y="22433"/>
                          <a:pt x="360086" y="2192"/>
                          <a:pt x="642488" y="0"/>
                        </a:cubicBezTo>
                        <a:cubicBezTo>
                          <a:pt x="924890" y="-2192"/>
                          <a:pt x="1010354" y="23037"/>
                          <a:pt x="1173238" y="0"/>
                        </a:cubicBezTo>
                        <a:cubicBezTo>
                          <a:pt x="1336122" y="-23037"/>
                          <a:pt x="1697672" y="-17828"/>
                          <a:pt x="1983331" y="0"/>
                        </a:cubicBezTo>
                        <a:cubicBezTo>
                          <a:pt x="2268990" y="17828"/>
                          <a:pt x="2404941" y="-7612"/>
                          <a:pt x="2625819" y="0"/>
                        </a:cubicBezTo>
                        <a:cubicBezTo>
                          <a:pt x="2846697" y="7612"/>
                          <a:pt x="2957700" y="-9758"/>
                          <a:pt x="3268306" y="0"/>
                        </a:cubicBezTo>
                        <a:cubicBezTo>
                          <a:pt x="3578912" y="9758"/>
                          <a:pt x="3730736" y="603"/>
                          <a:pt x="4078399" y="0"/>
                        </a:cubicBezTo>
                        <a:cubicBezTo>
                          <a:pt x="4426062" y="-603"/>
                          <a:pt x="4454168" y="6150"/>
                          <a:pt x="4665018" y="0"/>
                        </a:cubicBezTo>
                        <a:cubicBezTo>
                          <a:pt x="4875868" y="-6150"/>
                          <a:pt x="5140552" y="-9793"/>
                          <a:pt x="5586848" y="0"/>
                        </a:cubicBezTo>
                        <a:cubicBezTo>
                          <a:pt x="5553472" y="265870"/>
                          <a:pt x="5574940" y="395992"/>
                          <a:pt x="5586848" y="786365"/>
                        </a:cubicBezTo>
                        <a:cubicBezTo>
                          <a:pt x="5598756" y="1176739"/>
                          <a:pt x="5607685" y="1177747"/>
                          <a:pt x="5586848" y="1379588"/>
                        </a:cubicBezTo>
                        <a:cubicBezTo>
                          <a:pt x="5566011" y="1581429"/>
                          <a:pt x="5610105" y="1818702"/>
                          <a:pt x="5586848" y="2069382"/>
                        </a:cubicBezTo>
                        <a:cubicBezTo>
                          <a:pt x="5563591" y="2320062"/>
                          <a:pt x="5605647" y="2652047"/>
                          <a:pt x="5586848" y="2807461"/>
                        </a:cubicBezTo>
                        <a:cubicBezTo>
                          <a:pt x="5568049" y="2962875"/>
                          <a:pt x="5604752" y="3100555"/>
                          <a:pt x="5586848" y="3352398"/>
                        </a:cubicBezTo>
                        <a:cubicBezTo>
                          <a:pt x="5568944" y="3604241"/>
                          <a:pt x="5598484" y="3893989"/>
                          <a:pt x="5586848" y="4042192"/>
                        </a:cubicBezTo>
                        <a:cubicBezTo>
                          <a:pt x="5575212" y="4190395"/>
                          <a:pt x="5605510" y="4587397"/>
                          <a:pt x="5586848" y="4828557"/>
                        </a:cubicBezTo>
                        <a:cubicBezTo>
                          <a:pt x="5364488" y="4801744"/>
                          <a:pt x="5173445" y="4819426"/>
                          <a:pt x="4888492" y="4828557"/>
                        </a:cubicBezTo>
                        <a:cubicBezTo>
                          <a:pt x="4603539" y="4837688"/>
                          <a:pt x="4434515" y="4853716"/>
                          <a:pt x="4078399" y="4828557"/>
                        </a:cubicBezTo>
                        <a:cubicBezTo>
                          <a:pt x="3722283" y="4803398"/>
                          <a:pt x="3616496" y="4818004"/>
                          <a:pt x="3380043" y="4828557"/>
                        </a:cubicBezTo>
                        <a:cubicBezTo>
                          <a:pt x="3143590" y="4839110"/>
                          <a:pt x="3066393" y="4824946"/>
                          <a:pt x="2849292" y="4828557"/>
                        </a:cubicBezTo>
                        <a:cubicBezTo>
                          <a:pt x="2632191" y="4832168"/>
                          <a:pt x="2532842" y="4841778"/>
                          <a:pt x="2262673" y="4828557"/>
                        </a:cubicBezTo>
                        <a:cubicBezTo>
                          <a:pt x="1992504" y="4815336"/>
                          <a:pt x="1718138" y="4863946"/>
                          <a:pt x="1452580" y="4828557"/>
                        </a:cubicBezTo>
                        <a:cubicBezTo>
                          <a:pt x="1187022" y="4793168"/>
                          <a:pt x="1011297" y="4829329"/>
                          <a:pt x="754224" y="4828557"/>
                        </a:cubicBezTo>
                        <a:cubicBezTo>
                          <a:pt x="497151" y="4827785"/>
                          <a:pt x="363593" y="4843291"/>
                          <a:pt x="0" y="4828557"/>
                        </a:cubicBezTo>
                        <a:cubicBezTo>
                          <a:pt x="-20582" y="4625890"/>
                          <a:pt x="-22527" y="4286699"/>
                          <a:pt x="0" y="4138763"/>
                        </a:cubicBezTo>
                        <a:cubicBezTo>
                          <a:pt x="22527" y="3990827"/>
                          <a:pt x="-18120" y="3706293"/>
                          <a:pt x="0" y="3593826"/>
                        </a:cubicBezTo>
                        <a:cubicBezTo>
                          <a:pt x="18120" y="3481359"/>
                          <a:pt x="-19667" y="3161214"/>
                          <a:pt x="0" y="3048889"/>
                        </a:cubicBezTo>
                        <a:cubicBezTo>
                          <a:pt x="19667" y="2936564"/>
                          <a:pt x="-30636" y="2544587"/>
                          <a:pt x="0" y="2310809"/>
                        </a:cubicBezTo>
                        <a:cubicBezTo>
                          <a:pt x="30636" y="2077031"/>
                          <a:pt x="-25759" y="1997926"/>
                          <a:pt x="0" y="1717587"/>
                        </a:cubicBezTo>
                        <a:cubicBezTo>
                          <a:pt x="25759" y="1437248"/>
                          <a:pt x="13829" y="1182376"/>
                          <a:pt x="0" y="931222"/>
                        </a:cubicBezTo>
                        <a:cubicBezTo>
                          <a:pt x="-13829" y="680068"/>
                          <a:pt x="-18665" y="237792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lIns="0" tIns="0" rIns="0" bIns="0" rtlCol="0" anchor="ctr">
            <a:noAutofit/>
          </a:bodyPr>
          <a:lstStyle/>
          <a:p>
            <a:pPr marL="525463" indent="-342900" defTabSz="898525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GB" sz="2200" dirty="0">
                <a:solidFill>
                  <a:srgbClr val="1A2B36"/>
                </a:solidFill>
                <a:latin typeface="Aptos Display" panose="020B0004020202020204" pitchFamily="34" charset="0"/>
              </a:rPr>
              <a:t>Two-year commission outputs that are intended to be </a:t>
            </a:r>
            <a:r>
              <a:rPr lang="en-GB" sz="2200" b="1" dirty="0">
                <a:solidFill>
                  <a:srgbClr val="1A2B36"/>
                </a:solidFill>
                <a:latin typeface="Aptos Display" panose="020B0004020202020204" pitchFamily="34" charset="0"/>
              </a:rPr>
              <a:t>influential and tr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1A2B36"/>
                </a:solidFill>
                <a:effectLst/>
                <a:uLnTx/>
                <a:uFillTx/>
                <a:latin typeface="Aptos Display" panose="020B0004020202020204" pitchFamily="34" charset="0"/>
              </a:rPr>
              <a:t>ansformative 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1A2B36"/>
                </a:solidFill>
                <a:effectLst/>
                <a:uLnTx/>
                <a:uFillTx/>
                <a:latin typeface="Aptos Display" panose="020B0004020202020204" pitchFamily="34" charset="0"/>
              </a:rPr>
              <a:t>addressing outcomes</a:t>
            </a:r>
            <a:r>
              <a:rPr kumimoji="0" lang="en-GB" sz="2200" i="0" u="none" strike="noStrike" kern="1200" cap="none" spc="0" normalizeH="0" baseline="0" noProof="0" dirty="0">
                <a:ln>
                  <a:noFill/>
                </a:ln>
                <a:solidFill>
                  <a:srgbClr val="1A2B36"/>
                </a:solidFill>
                <a:effectLst/>
                <a:uLnTx/>
                <a:uFillTx/>
                <a:latin typeface="Aptos Display" panose="020B0004020202020204" pitchFamily="34" charset="0"/>
              </a:rPr>
              <a:t> for residents and demand pressures on public services.</a:t>
            </a:r>
          </a:p>
          <a:p>
            <a:pPr marL="525463" marR="0" lvl="0" indent="-342900" algn="l" defTabSz="8985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200" i="0" u="none" strike="noStrike" kern="1200" cap="none" spc="0" normalizeH="0" baseline="0" noProof="0" dirty="0">
              <a:ln>
                <a:noFill/>
              </a:ln>
              <a:solidFill>
                <a:srgbClr val="1A2B36"/>
              </a:solidFill>
              <a:effectLst/>
              <a:uLnTx/>
              <a:uFillTx/>
              <a:latin typeface="Aptos Display" panose="020B0004020202020204" pitchFamily="34" charset="0"/>
            </a:endParaRPr>
          </a:p>
          <a:p>
            <a:pPr marL="525463" marR="0" lvl="0" indent="-342900" algn="l" defTabSz="8985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1A2B36"/>
                </a:solidFill>
                <a:effectLst/>
                <a:uLnTx/>
                <a:uFillTx/>
                <a:latin typeface="Aptos Display" panose="020B0004020202020204" pitchFamily="34" charset="0"/>
              </a:rPr>
              <a:t>Actions that are solution focussed</a:t>
            </a:r>
            <a:r>
              <a:rPr lang="en-GB" sz="2200" dirty="0">
                <a:solidFill>
                  <a:srgbClr val="1A2B36"/>
                </a:solidFill>
                <a:latin typeface="Aptos Display" panose="020B0004020202020204" pitchFamily="34" charset="0"/>
              </a:rPr>
              <a:t> and with the intention of enabling 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1A2B36"/>
                </a:solidFill>
                <a:effectLst/>
                <a:uLnTx/>
                <a:uFillTx/>
                <a:latin typeface="Aptos Display" panose="020B0004020202020204" pitchFamily="34" charset="0"/>
              </a:rPr>
              <a:t>resilient and empowered communities.</a:t>
            </a:r>
            <a:endParaRPr lang="en-GB" sz="2200" dirty="0">
              <a:solidFill>
                <a:srgbClr val="1A2B36"/>
              </a:solidFill>
              <a:latin typeface="Aptos Display" panose="020B0004020202020204" pitchFamily="34" charset="0"/>
            </a:endParaRPr>
          </a:p>
          <a:p>
            <a:pPr marL="182563" marR="0" lvl="0" algn="l" defTabSz="8985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srgbClr val="1A2B36"/>
              </a:solidFill>
              <a:effectLst/>
              <a:uLnTx/>
              <a:uFillTx/>
              <a:latin typeface="Aptos Display" panose="020B0004020202020204" pitchFamily="34" charset="0"/>
            </a:endParaRPr>
          </a:p>
          <a:p>
            <a:pPr marL="525463" marR="0" lvl="0" indent="-342900" algn="l" defTabSz="8985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1A2B36"/>
                </a:solidFill>
                <a:effectLst/>
                <a:uLnTx/>
                <a:uFillTx/>
                <a:latin typeface="Aptos Display" panose="020B0004020202020204" pitchFamily="34" charset="0"/>
              </a:rPr>
              <a:t>Reflect the 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1A2B36"/>
                </a:solidFill>
                <a:effectLst/>
                <a:uLnTx/>
                <a:uFillTx/>
                <a:latin typeface="Aptos Display" panose="020B0004020202020204" pitchFamily="34" charset="0"/>
              </a:rPr>
              <a:t>voice of residents, partners, and frontline staff, </a:t>
            </a:r>
            <a:r>
              <a:rPr kumimoji="0" lang="en-GB" sz="2200" i="0" u="none" strike="noStrike" kern="1200" cap="none" spc="0" normalizeH="0" baseline="0" noProof="0" dirty="0">
                <a:ln>
                  <a:noFill/>
                </a:ln>
                <a:solidFill>
                  <a:srgbClr val="1A2B36"/>
                </a:solidFill>
                <a:effectLst/>
                <a:uLnTx/>
                <a:uFillTx/>
                <a:latin typeface="Aptos Display" panose="020B0004020202020204" pitchFamily="34" charset="0"/>
              </a:rPr>
              <a:t>complemented by the voice of national experts and research.</a:t>
            </a:r>
          </a:p>
        </p:txBody>
      </p:sp>
      <p:sp>
        <p:nvSpPr>
          <p:cNvPr id="2" name="Arrow: Pentagon 1">
            <a:extLst>
              <a:ext uri="{FF2B5EF4-FFF2-40B4-BE49-F238E27FC236}">
                <a16:creationId xmlns:a16="http://schemas.microsoft.com/office/drawing/2014/main" id="{05A2ECB8-AC63-A444-A916-0079763DB53B}"/>
              </a:ext>
            </a:extLst>
          </p:cNvPr>
          <p:cNvSpPr/>
          <p:nvPr/>
        </p:nvSpPr>
        <p:spPr>
          <a:xfrm>
            <a:off x="5928852" y="2541181"/>
            <a:ext cx="403290" cy="2987749"/>
          </a:xfrm>
          <a:prstGeom prst="homePlate">
            <a:avLst>
              <a:gd name="adj" fmla="val 98760"/>
            </a:avLst>
          </a:prstGeom>
          <a:solidFill>
            <a:srgbClr val="1A36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54AEFC-94E7-51F5-10E4-3187CEFA70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2583"/>
          <a:stretch>
            <a:fillRect/>
          </a:stretch>
        </p:blipFill>
        <p:spPr>
          <a:xfrm>
            <a:off x="0" y="-159064"/>
            <a:ext cx="759333" cy="203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950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CBB63-A359-93D3-68E2-816B3DCAF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BE94B79-07D6-2D1A-0DE5-39D0541024B3}"/>
              </a:ext>
            </a:extLst>
          </p:cNvPr>
          <p:cNvSpPr/>
          <p:nvPr/>
        </p:nvSpPr>
        <p:spPr>
          <a:xfrm>
            <a:off x="379379" y="520467"/>
            <a:ext cx="11640343" cy="679269"/>
          </a:xfrm>
          <a:prstGeom prst="roundRect">
            <a:avLst/>
          </a:prstGeom>
          <a:solidFill>
            <a:srgbClr val="123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3663"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b="1" dirty="0">
                <a:solidFill>
                  <a:prstClr val="white"/>
                </a:solidFill>
                <a:latin typeface="Aptos Display" panose="020B0004020202020204" pitchFamily="34" charset="0"/>
              </a:rPr>
              <a:t>The Findings  </a:t>
            </a: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0B0004020202020204" pitchFamily="34" charset="0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AC5F2FC-3297-3C1E-53D3-75DCFFC5169A}"/>
              </a:ext>
            </a:extLst>
          </p:cNvPr>
          <p:cNvSpPr txBox="1"/>
          <p:nvPr/>
        </p:nvSpPr>
        <p:spPr>
          <a:xfrm>
            <a:off x="1486645" y="3429000"/>
            <a:ext cx="1440384" cy="38711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134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3A7D64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Enablers</a:t>
            </a:r>
          </a:p>
        </p:txBody>
      </p:sp>
      <p:sp>
        <p:nvSpPr>
          <p:cNvPr id="22" name="Google Shape;487;g322af3bc8e3_2_1317">
            <a:extLst>
              <a:ext uri="{FF2B5EF4-FFF2-40B4-BE49-F238E27FC236}">
                <a16:creationId xmlns:a16="http://schemas.microsoft.com/office/drawing/2014/main" id="{6EF1A550-41BC-4C63-94EA-3F791052FD71}"/>
              </a:ext>
            </a:extLst>
          </p:cNvPr>
          <p:cNvSpPr/>
          <p:nvPr/>
        </p:nvSpPr>
        <p:spPr>
          <a:xfrm>
            <a:off x="118882" y="1604248"/>
            <a:ext cx="5977118" cy="11508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2200" b="0" i="0" u="none" strike="noStrike" kern="1200" cap="none" spc="0" normalizeH="0" baseline="0" noProof="0" dirty="0">
              <a:ln>
                <a:noFill/>
              </a:ln>
              <a:solidFill>
                <a:srgbClr val="3A7D64">
                  <a:lumMod val="50000"/>
                </a:srgbClr>
              </a:solidFill>
              <a:effectLst/>
              <a:uLnTx/>
              <a:uFillTx/>
              <a:latin typeface="Calibri"/>
              <a:ea typeface="Lexend"/>
              <a:cs typeface="Lexend"/>
              <a:sym typeface="Lexend"/>
            </a:endParaRPr>
          </a:p>
        </p:txBody>
      </p:sp>
      <p:sp>
        <p:nvSpPr>
          <p:cNvPr id="31" name="Rectangle 1">
            <a:extLst>
              <a:ext uri="{FF2B5EF4-FFF2-40B4-BE49-F238E27FC236}">
                <a16:creationId xmlns:a16="http://schemas.microsoft.com/office/drawing/2014/main" id="{39F0A5C8-0FAA-4D25-703C-6AA5668EBF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1D8228-189F-1F42-B49E-FBE2EA9C1BCC}"/>
              </a:ext>
            </a:extLst>
          </p:cNvPr>
          <p:cNvSpPr txBox="1"/>
          <p:nvPr/>
        </p:nvSpPr>
        <p:spPr>
          <a:xfrm>
            <a:off x="3037840" y="1524612"/>
            <a:ext cx="7977490" cy="709308"/>
          </a:xfrm>
          <a:prstGeom prst="rect">
            <a:avLst/>
          </a:prstGeom>
          <a:noFill/>
          <a:ln w="31750">
            <a:noFill/>
          </a:ln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  <a:ea typeface="+mn-ea"/>
                <a:cs typeface="+mn-cs"/>
              </a:rPr>
              <a:t>For all communities to be Healthy; Active; Empowered; Inclusive building: Economic, Social, Physical and Natural Capital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338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563888-E2A3-A3B7-1E99-28F11D6AE41A}"/>
              </a:ext>
            </a:extLst>
          </p:cNvPr>
          <p:cNvSpPr txBox="1"/>
          <p:nvPr/>
        </p:nvSpPr>
        <p:spPr>
          <a:xfrm>
            <a:off x="3037840" y="2515874"/>
            <a:ext cx="8981882" cy="736547"/>
          </a:xfrm>
          <a:prstGeom prst="rect">
            <a:avLst/>
          </a:prstGeom>
          <a:noFill/>
          <a:ln w="31750">
            <a:noFill/>
          </a:ln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  <a:ea typeface="+mn-ea"/>
                <a:cs typeface="+mn-cs"/>
              </a:rPr>
              <a:t>Our Places; Work; Community Capacity; Community Influence Prevention by collaborating with individuals, civil society, business and public services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3383D"/>
              </a:solidFill>
              <a:effectLst/>
              <a:uLnTx/>
              <a:uFillTx/>
              <a:latin typeface="Aptos Display" panose="020B00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3383D"/>
              </a:solidFill>
              <a:effectLst/>
              <a:uLnTx/>
              <a:uFillTx/>
              <a:latin typeface="Aptos Display" panose="020B0004020202020204" pitchFamily="34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A83F55-E040-D225-18D8-73A88C1BD057}"/>
              </a:ext>
            </a:extLst>
          </p:cNvPr>
          <p:cNvSpPr txBox="1"/>
          <p:nvPr/>
        </p:nvSpPr>
        <p:spPr>
          <a:xfrm>
            <a:off x="2033448" y="1492151"/>
            <a:ext cx="1440384" cy="38711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134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3A7D64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Vision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A65343-8DC7-BCBC-2E39-89583A22F55D}"/>
              </a:ext>
            </a:extLst>
          </p:cNvPr>
          <p:cNvSpPr txBox="1"/>
          <p:nvPr/>
        </p:nvSpPr>
        <p:spPr>
          <a:xfrm>
            <a:off x="854312" y="2484081"/>
            <a:ext cx="2294002" cy="3335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134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3A7D64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Commitments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CB6770-F106-FAD5-86E3-D5AE0E90FB60}"/>
              </a:ext>
            </a:extLst>
          </p:cNvPr>
          <p:cNvSpPr txBox="1"/>
          <p:nvPr/>
        </p:nvSpPr>
        <p:spPr>
          <a:xfrm>
            <a:off x="3037840" y="3534376"/>
            <a:ext cx="6438155" cy="221749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srgbClr val="000000"/>
                </a:solidFill>
                <a:latin typeface="Aptos Display" panose="020B0004020202020204" pitchFamily="34" charset="0"/>
              </a:rPr>
              <a:t>Residents having an active voice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  <a:ea typeface="+mn-ea"/>
                <a:cs typeface="+mn-cs"/>
              </a:rPr>
              <a:t>Lived experience and Co-Production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  <a:ea typeface="+mn-ea"/>
                <a:cs typeface="+mn-cs"/>
              </a:rPr>
              <a:t>Improved Civic duty engagement with public services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  <a:ea typeface="+mn-ea"/>
                <a:cs typeface="+mn-cs"/>
              </a:rPr>
              <a:t>Strategic and place-based planning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  <a:ea typeface="+mn-ea"/>
                <a:cs typeface="+mn-cs"/>
              </a:rPr>
              <a:t>Commissioning differently with purpose driven organisations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  <a:ea typeface="+mn-ea"/>
                <a:cs typeface="+mn-cs"/>
              </a:rPr>
              <a:t>Cross agency resourcing focused on the most urgent matters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134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</a:rPr>
              <a:t>Realising Community Assets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DA51F39-2212-C61E-7113-64098CEE3F1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2583"/>
          <a:stretch>
            <a:fillRect/>
          </a:stretch>
        </p:blipFill>
        <p:spPr>
          <a:xfrm>
            <a:off x="16106" y="-159063"/>
            <a:ext cx="759333" cy="203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775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155AFD8-2630-63C3-638D-17B2D4B7424C}"/>
              </a:ext>
            </a:extLst>
          </p:cNvPr>
          <p:cNvSpPr txBox="1"/>
          <p:nvPr/>
        </p:nvSpPr>
        <p:spPr>
          <a:xfrm>
            <a:off x="915709" y="2062880"/>
            <a:ext cx="5229915" cy="17909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</a:rPr>
              <a:t>Wellbeing Transport Fund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</a:rPr>
              <a:t>Greater Essex Local Transport Plan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</a:rPr>
              <a:t>Social Networking Programme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</a:rPr>
              <a:t>Retirement Service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</a:rPr>
              <a:t>Increase the provision of retirement &amp;  specialist housing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</a:rPr>
              <a:t>Youth Activity Guarantee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</a:rPr>
              <a:t>School Ready Task Forces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F3D5C8-D349-BCFE-B674-BE850FB2094E}"/>
              </a:ext>
            </a:extLst>
          </p:cNvPr>
          <p:cNvSpPr txBox="1"/>
          <p:nvPr/>
        </p:nvSpPr>
        <p:spPr>
          <a:xfrm>
            <a:off x="915709" y="4756969"/>
            <a:ext cx="3563693" cy="105286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</a:rPr>
              <a:t>Apprenticeship Programme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</a:rPr>
              <a:t>Essex Employers Care Partnership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</a:rPr>
              <a:t>50+ Task Force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</a:rPr>
              <a:t>Expanding Decade of Opportunity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671DCD-4B1B-23BC-4B76-0A45833C8576}"/>
              </a:ext>
            </a:extLst>
          </p:cNvPr>
          <p:cNvSpPr txBox="1"/>
          <p:nvPr/>
        </p:nvSpPr>
        <p:spPr>
          <a:xfrm>
            <a:off x="898832" y="3957646"/>
            <a:ext cx="4992682" cy="734852"/>
          </a:xfrm>
          <a:prstGeom prst="rect">
            <a:avLst/>
          </a:prstGeom>
          <a:solidFill>
            <a:srgbClr val="123A30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134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Work: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Preparing all our residents for the future world of work and ensuring the right access to training and employment.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FFCE3B-A574-9888-A232-4B3A0218CC60}"/>
              </a:ext>
            </a:extLst>
          </p:cNvPr>
          <p:cNvSpPr txBox="1"/>
          <p:nvPr/>
        </p:nvSpPr>
        <p:spPr>
          <a:xfrm>
            <a:off x="915711" y="1292693"/>
            <a:ext cx="4975803" cy="626065"/>
          </a:xfrm>
          <a:prstGeom prst="rect">
            <a:avLst/>
          </a:prstGeom>
          <a:solidFill>
            <a:srgbClr val="123A30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134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Our Place: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Renewing our places as thriving communities by dismantling the barriers to wellbeing and opportunity</a:t>
            </a:r>
            <a:r>
              <a:rPr kumimoji="0" lang="en-GB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D1D634-425B-59C4-D669-C9D05BDF5BFE}"/>
              </a:ext>
            </a:extLst>
          </p:cNvPr>
          <p:cNvSpPr txBox="1"/>
          <p:nvPr/>
        </p:nvSpPr>
        <p:spPr>
          <a:xfrm>
            <a:off x="6485684" y="1934126"/>
            <a:ext cx="4278772" cy="13400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</a:rPr>
              <a:t>Challenge £2 Billion Unit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</a:rPr>
              <a:t>Civil Society Leadership Programme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</a:rPr>
              <a:t>Celebration Festival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</a:rPr>
              <a:t>Community Asset Mapping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</a:rPr>
              <a:t>Volunteering Olympics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</a:rPr>
              <a:t>Library of Things</a:t>
            </a: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Display" panose="020B00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1D1D80-9B07-D33A-0BD2-66C66994DA0D}"/>
              </a:ext>
            </a:extLst>
          </p:cNvPr>
          <p:cNvSpPr txBox="1"/>
          <p:nvPr/>
        </p:nvSpPr>
        <p:spPr>
          <a:xfrm>
            <a:off x="6485684" y="1299344"/>
            <a:ext cx="5389941" cy="585765"/>
          </a:xfrm>
          <a:prstGeom prst="rect">
            <a:avLst/>
          </a:prstGeom>
          <a:solidFill>
            <a:srgbClr val="123A30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134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Our Society: V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italising community capacity by igniting the potential in civil society.</a:t>
            </a:r>
            <a:endParaRPr kumimoji="0" lang="en-GB" sz="1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E7E3A3-8604-9696-0D8F-6E13A9498D68}"/>
              </a:ext>
            </a:extLst>
          </p:cNvPr>
          <p:cNvSpPr txBox="1"/>
          <p:nvPr/>
        </p:nvSpPr>
        <p:spPr>
          <a:xfrm>
            <a:off x="6485683" y="4197680"/>
            <a:ext cx="3705078" cy="73485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</a:rPr>
              <a:t>Residents Assembly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</a:rPr>
              <a:t>Bold Commissioners Group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</a:rPr>
              <a:t>Public Services Experience Programme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466A07-0297-014F-05CD-B7D427D10C9F}"/>
              </a:ext>
            </a:extLst>
          </p:cNvPr>
          <p:cNvSpPr txBox="1"/>
          <p:nvPr/>
        </p:nvSpPr>
        <p:spPr>
          <a:xfrm>
            <a:off x="6485683" y="3469141"/>
            <a:ext cx="5389942" cy="613628"/>
          </a:xfrm>
          <a:prstGeom prst="rect">
            <a:avLst/>
          </a:prstGeom>
          <a:solidFill>
            <a:srgbClr val="123A30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134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Community Influence</a:t>
            </a:r>
            <a:r>
              <a:rPr kumimoji="0" lang="en-GB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Reshape decision making by ensuring communities have an active role in decisions that affect them.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A69DE0-CCFD-4227-CDDF-60C4124605E8}"/>
              </a:ext>
            </a:extLst>
          </p:cNvPr>
          <p:cNvSpPr txBox="1"/>
          <p:nvPr/>
        </p:nvSpPr>
        <p:spPr>
          <a:xfrm>
            <a:off x="6485685" y="5751273"/>
            <a:ext cx="2919674" cy="78418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</a:rPr>
              <a:t>Multi-agency Triaging Hubs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</a:rPr>
              <a:t>Health at Home Programme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</a:rPr>
              <a:t>Office of Prevention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DDE470E-D19F-468F-0C6C-52384390FEC5}"/>
              </a:ext>
            </a:extLst>
          </p:cNvPr>
          <p:cNvSpPr txBox="1"/>
          <p:nvPr/>
        </p:nvSpPr>
        <p:spPr>
          <a:xfrm>
            <a:off x="6485685" y="5116658"/>
            <a:ext cx="5389940" cy="557919"/>
          </a:xfrm>
          <a:prstGeom prst="rect">
            <a:avLst/>
          </a:prstGeom>
          <a:solidFill>
            <a:srgbClr val="123A30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134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Prevention &amp; Early Support: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Prioritise prevention by putting in place a “prevention first” approach across public services.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5BF6C2-78B8-CB27-D10C-5D75DB917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Our Places * Work * Community Capacity * Community Influence * Prevention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2AD62AE-48FC-A546-5C26-D9D65318F05A}"/>
              </a:ext>
            </a:extLst>
          </p:cNvPr>
          <p:cNvSpPr/>
          <p:nvPr/>
        </p:nvSpPr>
        <p:spPr>
          <a:xfrm>
            <a:off x="323353" y="435949"/>
            <a:ext cx="11644541" cy="679269"/>
          </a:xfrm>
          <a:prstGeom prst="roundRect">
            <a:avLst/>
          </a:prstGeom>
          <a:solidFill>
            <a:srgbClr val="123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2925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b="1" dirty="0">
                <a:solidFill>
                  <a:prstClr val="white"/>
                </a:solidFill>
                <a:latin typeface="Aptos Display" panose="020B0004020202020204" pitchFamily="34" charset="0"/>
              </a:rPr>
              <a:t>Twenty-Three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0B0004020202020204" pitchFamily="34" charset="0"/>
                <a:ea typeface="+mn-ea"/>
                <a:cs typeface="+mn-cs"/>
              </a:rPr>
              <a:t> Actions for Change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7CB95AC-1E43-CEEB-AA94-74352644F8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2583"/>
          <a:stretch>
            <a:fillRect/>
          </a:stretch>
        </p:blipFill>
        <p:spPr>
          <a:xfrm>
            <a:off x="1" y="-159063"/>
            <a:ext cx="689254" cy="1850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428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6AB07-5919-0FA1-3FBA-3006A4E5D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EF3DA6E-E27D-E6CC-681A-14CC283F58D7}"/>
              </a:ext>
            </a:extLst>
          </p:cNvPr>
          <p:cNvSpPr/>
          <p:nvPr/>
        </p:nvSpPr>
        <p:spPr>
          <a:xfrm>
            <a:off x="398834" y="520467"/>
            <a:ext cx="11374067" cy="679269"/>
          </a:xfrm>
          <a:prstGeom prst="roundRect">
            <a:avLst/>
          </a:prstGeom>
          <a:solidFill>
            <a:srgbClr val="123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2925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0B0004020202020204" pitchFamily="34" charset="0"/>
                <a:ea typeface="+mn-ea"/>
                <a:cs typeface="+mn-cs"/>
              </a:rPr>
              <a:t>Moving to Action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524A12-4860-E5CD-10F7-4CD1D1ABE63D}"/>
              </a:ext>
            </a:extLst>
          </p:cNvPr>
          <p:cNvSpPr txBox="1"/>
          <p:nvPr/>
        </p:nvSpPr>
        <p:spPr>
          <a:xfrm>
            <a:off x="921428" y="1344637"/>
            <a:ext cx="4435518" cy="37101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3A7D64">
                    <a:lumMod val="50000"/>
                  </a:srgbClr>
                </a:solidFill>
                <a:effectLst/>
                <a:uLnTx/>
                <a:uFillTx/>
                <a:latin typeface="Aptos Display" panose="020B0004020202020204" pitchFamily="34" charset="0"/>
              </a:rPr>
              <a:t>How the Commission has worked</a:t>
            </a:r>
          </a:p>
        </p:txBody>
      </p:sp>
      <p:sp>
        <p:nvSpPr>
          <p:cNvPr id="22" name="Google Shape;487;g322af3bc8e3_2_1317">
            <a:extLst>
              <a:ext uri="{FF2B5EF4-FFF2-40B4-BE49-F238E27FC236}">
                <a16:creationId xmlns:a16="http://schemas.microsoft.com/office/drawing/2014/main" id="{BA362A80-7D95-A8DA-A7D8-3A6CF3B3E025}"/>
              </a:ext>
            </a:extLst>
          </p:cNvPr>
          <p:cNvSpPr/>
          <p:nvPr/>
        </p:nvSpPr>
        <p:spPr>
          <a:xfrm>
            <a:off x="787664" y="1776444"/>
            <a:ext cx="5550790" cy="17768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marR="0" lvl="0" indent="-2016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6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  <a:ea typeface="Lexend"/>
                <a:cs typeface="Lexend"/>
                <a:sym typeface="Lexend"/>
              </a:rPr>
              <a:t>Overseen by a group of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3A7D64">
                    <a:lumMod val="50000"/>
                  </a:srgbClr>
                </a:solidFill>
                <a:effectLst/>
                <a:uLnTx/>
                <a:uFillTx/>
                <a:latin typeface="Aptos Display" panose="020B0004020202020204" pitchFamily="34" charset="0"/>
                <a:ea typeface="Lexend"/>
                <a:cs typeface="Lexend"/>
                <a:sym typeface="Lexend"/>
              </a:rPr>
              <a:t>Essex System Leaders</a:t>
            </a:r>
          </a:p>
          <a:p>
            <a:pPr marL="285750" marR="0" lvl="0" indent="-2016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600"/>
              <a:buFont typeface="Arial" panose="020B0604020202020204" pitchFamily="34" charset="0"/>
              <a:buChar char="•"/>
              <a:tabLst/>
              <a:defRPr/>
            </a:pPr>
            <a:r>
              <a:rPr lang="en-US" b="1" dirty="0">
                <a:solidFill>
                  <a:srgbClr val="3A7D64">
                    <a:lumMod val="50000"/>
                  </a:srgbClr>
                </a:solidFill>
                <a:latin typeface="Aptos Display" panose="020B0004020202020204" pitchFamily="34" charset="0"/>
                <a:ea typeface="Lexend"/>
                <a:cs typeface="Lexend"/>
                <a:sym typeface="Lexend"/>
              </a:rPr>
              <a:t>Supported </a:t>
            </a:r>
            <a:r>
              <a:rPr lang="en-US" dirty="0">
                <a:solidFill>
                  <a:srgbClr val="3A7D64">
                    <a:lumMod val="50000"/>
                  </a:srgbClr>
                </a:solidFill>
                <a:latin typeface="Aptos Display" panose="020B0004020202020204" pitchFamily="34" charset="0"/>
                <a:ea typeface="Lexend"/>
                <a:cs typeface="Lexend"/>
                <a:sym typeface="Lexend"/>
              </a:rPr>
              <a:t> by small team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3A7D64">
                  <a:lumMod val="50000"/>
                </a:srgbClr>
              </a:solidFill>
              <a:effectLst/>
              <a:uLnTx/>
              <a:uFillTx/>
              <a:latin typeface="Aptos Display" panose="020B0004020202020204" pitchFamily="34" charset="0"/>
              <a:ea typeface="Lexend"/>
              <a:cs typeface="Lexend"/>
              <a:sym typeface="Lexend"/>
            </a:endParaRPr>
          </a:p>
          <a:p>
            <a:pPr marL="285750" marR="0" lvl="0" indent="-2016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6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A2B36"/>
                </a:solidFill>
                <a:effectLst/>
                <a:uLnTx/>
                <a:uFillTx/>
                <a:latin typeface="Aptos Display" panose="020B0004020202020204" pitchFamily="34" charset="0"/>
                <a:ea typeface="Lexend"/>
                <a:cs typeface="Lexend"/>
                <a:sym typeface="Lexend"/>
              </a:rPr>
              <a:t>Custodians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  <a:ea typeface="Lexend"/>
                <a:cs typeface="Lexend"/>
                <a:sym typeface="Lexend"/>
              </a:rPr>
              <a:t>of the Commission</a:t>
            </a:r>
          </a:p>
          <a:p>
            <a:pPr marL="285750" marR="0" lvl="0" indent="-2016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  <a:ea typeface="+mn-ea"/>
                <a:cs typeface="+mn-cs"/>
              </a:rPr>
              <a:t>Meeting regularly</a:t>
            </a:r>
            <a:r>
              <a:rPr lang="en-GB" dirty="0">
                <a:solidFill>
                  <a:srgbClr val="000000"/>
                </a:solidFill>
                <a:latin typeface="Aptos Display" panose="020B0004020202020204" pitchFamily="34" charset="0"/>
              </a:rPr>
              <a:t>, overseeing the </a:t>
            </a:r>
            <a:r>
              <a:rPr lang="en-GB" b="1" dirty="0">
                <a:solidFill>
                  <a:srgbClr val="1A2B36"/>
                </a:solidFill>
                <a:latin typeface="Aptos Display" panose="020B0004020202020204" pitchFamily="34" charset="0"/>
              </a:rPr>
              <a:t>developments </a:t>
            </a:r>
          </a:p>
          <a:p>
            <a:pPr marL="285750" marR="0" lvl="0" indent="-2016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  <a:ea typeface="+mn-ea"/>
                <a:cs typeface="+mn-cs"/>
              </a:rPr>
              <a:t>Preserving the </a:t>
            </a: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3A7D64">
                    <a:lumMod val="50000"/>
                  </a:srgbClr>
                </a:solidFill>
                <a:effectLst/>
                <a:uLnTx/>
                <a:uFillTx/>
                <a:latin typeface="Aptos Display" panose="020B0004020202020204" pitchFamily="34" charset="0"/>
                <a:ea typeface="+mn-ea"/>
                <a:cs typeface="+mn-cs"/>
              </a:rPr>
              <a:t>integrity 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  <a:ea typeface="+mn-ea"/>
                <a:cs typeface="+mn-cs"/>
              </a:rPr>
              <a:t>of the Commission</a:t>
            </a:r>
          </a:p>
          <a:p>
            <a:pPr marL="285750" marR="0" lvl="0" indent="-2016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  <a:ea typeface="+mn-ea"/>
                <a:cs typeface="+mn-cs"/>
              </a:rPr>
              <a:t>Supporting momentum and </a:t>
            </a: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3A7D64">
                    <a:lumMod val="50000"/>
                  </a:srgbClr>
                </a:solidFill>
                <a:effectLst/>
                <a:uLnTx/>
                <a:uFillTx/>
                <a:latin typeface="Aptos Display" panose="020B0004020202020204" pitchFamily="34" charset="0"/>
                <a:ea typeface="+mn-ea"/>
                <a:cs typeface="+mn-cs"/>
              </a:rPr>
              <a:t>creating buy-in</a:t>
            </a:r>
          </a:p>
        </p:txBody>
      </p:sp>
      <p:sp>
        <p:nvSpPr>
          <p:cNvPr id="31" name="Rectangle 1">
            <a:extLst>
              <a:ext uri="{FF2B5EF4-FFF2-40B4-BE49-F238E27FC236}">
                <a16:creationId xmlns:a16="http://schemas.microsoft.com/office/drawing/2014/main" id="{CAA6ED96-A8F9-279D-F7AF-B2960E46A7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952782-92E7-C892-5660-3B2BD829FB32}"/>
              </a:ext>
            </a:extLst>
          </p:cNvPr>
          <p:cNvSpPr txBox="1"/>
          <p:nvPr/>
        </p:nvSpPr>
        <p:spPr>
          <a:xfrm>
            <a:off x="6338454" y="1312670"/>
            <a:ext cx="5350299" cy="426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3A7D64">
                    <a:lumMod val="50000"/>
                  </a:srgbClr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Listening, learning, adapting &amp; shaping 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1A2B36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307A21-FBA2-34A0-01AE-BC819A3D8C58}"/>
              </a:ext>
            </a:extLst>
          </p:cNvPr>
          <p:cNvSpPr txBox="1"/>
          <p:nvPr/>
        </p:nvSpPr>
        <p:spPr>
          <a:xfrm>
            <a:off x="6100175" y="1760539"/>
            <a:ext cx="554243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1666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Linked to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A2B36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existing work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or historic efforts</a:t>
            </a:r>
          </a:p>
          <a:p>
            <a:pPr marL="342900" marR="0" lvl="0" indent="-1666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800" b="1" dirty="0">
                <a:solidFill>
                  <a:srgbClr val="1A2B36"/>
                </a:solidFill>
                <a:latin typeface="Aptos" panose="02110004020202020204"/>
              </a:rPr>
              <a:t>Different</a:t>
            </a:r>
            <a:r>
              <a:rPr lang="en-GB" sz="1800" dirty="0">
                <a:solidFill>
                  <a:prstClr val="black"/>
                </a:solidFill>
                <a:latin typeface="Aptos" panose="02110004020202020204"/>
              </a:rPr>
              <a:t> but inextricably linked</a:t>
            </a:r>
          </a:p>
          <a:p>
            <a:pPr marL="342900" marR="0" lvl="0" indent="-1666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800" dirty="0">
                <a:solidFill>
                  <a:prstClr val="black"/>
                </a:solidFill>
                <a:latin typeface="Aptos" panose="02110004020202020204"/>
              </a:rPr>
              <a:t>Links with existing or emerging </a:t>
            </a:r>
            <a:r>
              <a:rPr lang="en-GB" sz="1800" b="1" dirty="0">
                <a:solidFill>
                  <a:srgbClr val="1A2B36"/>
                </a:solidFill>
                <a:latin typeface="Aptos" panose="02110004020202020204"/>
              </a:rPr>
              <a:t>policy and strategy</a:t>
            </a:r>
          </a:p>
          <a:p>
            <a:pPr marL="342900" marR="0" lvl="0" indent="-1666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800" dirty="0">
                <a:solidFill>
                  <a:prstClr val="black"/>
                </a:solidFill>
                <a:latin typeface="Aptos" panose="02110004020202020204"/>
              </a:rPr>
              <a:t>Refined to make more sense or provide </a:t>
            </a:r>
            <a:r>
              <a:rPr lang="en-GB" sz="1800" b="1" dirty="0">
                <a:solidFill>
                  <a:srgbClr val="1A2B36"/>
                </a:solidFill>
                <a:latin typeface="Aptos" panose="02110004020202020204"/>
              </a:rPr>
              <a:t>clarity</a:t>
            </a:r>
          </a:p>
          <a:p>
            <a:pPr marL="342900" marR="0" lvl="0" indent="-1666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800" dirty="0">
                <a:solidFill>
                  <a:prstClr val="black"/>
                </a:solidFill>
                <a:latin typeface="Aptos" panose="02110004020202020204"/>
              </a:rPr>
              <a:t>Identifying </a:t>
            </a:r>
            <a:r>
              <a:rPr lang="en-GB" sz="1800" b="1" dirty="0">
                <a:solidFill>
                  <a:srgbClr val="1A2B36"/>
                </a:solidFill>
                <a:latin typeface="Aptos" panose="02110004020202020204"/>
              </a:rPr>
              <a:t>funding</a:t>
            </a:r>
            <a:r>
              <a:rPr lang="en-GB" sz="1800" dirty="0">
                <a:solidFill>
                  <a:prstClr val="black"/>
                </a:solidFill>
                <a:latin typeface="Aptos" panose="02110004020202020204"/>
              </a:rPr>
              <a:t> sources if needed</a:t>
            </a:r>
          </a:p>
          <a:p>
            <a:pPr marL="342900" lvl="0" indent="-166688"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prstClr val="black"/>
                </a:solidFill>
                <a:latin typeface="Aptos" panose="02110004020202020204"/>
              </a:rPr>
              <a:t>Comfort with </a:t>
            </a:r>
            <a:r>
              <a:rPr lang="en-GB" b="1" dirty="0">
                <a:solidFill>
                  <a:srgbClr val="1A2B36"/>
                </a:solidFill>
                <a:latin typeface="Aptos" panose="02110004020202020204"/>
              </a:rPr>
              <a:t>uncertainty</a:t>
            </a:r>
          </a:p>
          <a:p>
            <a:pPr marL="342900" lvl="0" indent="-166688"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prstClr val="black"/>
                </a:solidFill>
                <a:latin typeface="Aptos" panose="02110004020202020204"/>
              </a:rPr>
              <a:t>Significant </a:t>
            </a:r>
            <a:r>
              <a:rPr lang="en-GB" b="1" dirty="0">
                <a:solidFill>
                  <a:srgbClr val="1A2B36"/>
                </a:solidFill>
                <a:latin typeface="Aptos" panose="02110004020202020204"/>
              </a:rPr>
              <a:t>mindset shifts </a:t>
            </a:r>
            <a:r>
              <a:rPr lang="en-GB" dirty="0">
                <a:latin typeface="Aptos" panose="02110004020202020204"/>
              </a:rPr>
              <a:t>needed</a:t>
            </a:r>
          </a:p>
          <a:p>
            <a:pPr marL="342900" lvl="0" indent="-166688"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prstClr val="black"/>
                </a:solidFill>
                <a:latin typeface="Aptos" panose="02110004020202020204"/>
              </a:rPr>
              <a:t>requires </a:t>
            </a:r>
            <a:r>
              <a:rPr lang="en-GB" b="1" dirty="0">
                <a:latin typeface="Aptos" panose="02110004020202020204"/>
              </a:rPr>
              <a:t>reciprocal generosity</a:t>
            </a:r>
          </a:p>
          <a:p>
            <a:pPr marL="342900" lvl="0" indent="-166688">
              <a:buFont typeface="Arial" panose="020B0604020202020204" pitchFamily="34" charset="0"/>
              <a:buChar char="•"/>
              <a:defRPr/>
            </a:pPr>
            <a:r>
              <a:rPr lang="en-GB" b="1" dirty="0">
                <a:latin typeface="Aptos" panose="02110004020202020204"/>
              </a:rPr>
              <a:t>Shifting </a:t>
            </a:r>
            <a:r>
              <a:rPr lang="en-GB" dirty="0">
                <a:solidFill>
                  <a:prstClr val="black"/>
                </a:solidFill>
                <a:latin typeface="Aptos" panose="02110004020202020204"/>
              </a:rPr>
              <a:t>dynamics and landscapes</a:t>
            </a:r>
            <a:endParaRPr lang="en-GB" sz="1800" b="1" dirty="0">
              <a:solidFill>
                <a:srgbClr val="1A2B36"/>
              </a:solidFill>
              <a:latin typeface="Aptos" panose="02110004020202020204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71E8946-B41A-77B2-637B-65E4F69E32D2}"/>
              </a:ext>
            </a:extLst>
          </p:cNvPr>
          <p:cNvSpPr/>
          <p:nvPr/>
        </p:nvSpPr>
        <p:spPr>
          <a:xfrm>
            <a:off x="398833" y="4490763"/>
            <a:ext cx="11374067" cy="514509"/>
          </a:xfrm>
          <a:prstGeom prst="roundRect">
            <a:avLst/>
          </a:prstGeom>
          <a:solidFill>
            <a:srgbClr val="123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542925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0B0004020202020204" pitchFamily="34" charset="0"/>
                <a:ea typeface="+mn-ea"/>
                <a:cs typeface="+mn-cs"/>
              </a:rPr>
              <a:t>Twenty-Two Categorised Actions with Action Stewards</a:t>
            </a:r>
          </a:p>
          <a:p>
            <a:pPr marL="369888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GB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 Display" panose="020B0004020202020204" pitchFamily="34" charset="0"/>
              <a:ea typeface="+mn-ea"/>
              <a:cs typeface="+mn-cs"/>
            </a:endParaRPr>
          </a:p>
          <a:p>
            <a:pPr marL="541338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 Display" panose="020B0004020202020204" pitchFamily="34" charset="0"/>
                <a:ea typeface="+mn-ea"/>
                <a:cs typeface="+mn-cs"/>
              </a:rPr>
              <a:t>Actions that complement current delivery and/or support the implementation of policy and reform or innovate</a:t>
            </a:r>
          </a:p>
          <a:p>
            <a:pPr marL="541338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 Display" panose="020B0004020202020204" pitchFamily="34" charset="0"/>
                <a:ea typeface="+mn-ea"/>
                <a:cs typeface="+mn-cs"/>
              </a:rPr>
              <a:t>Actions that can prepare people for a new way of doing things and create new culture and different behaviours</a:t>
            </a:r>
          </a:p>
          <a:p>
            <a:pPr marL="541338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 Display" panose="020B0004020202020204" pitchFamily="34" charset="0"/>
                <a:ea typeface="+mn-ea"/>
                <a:cs typeface="+mn-cs"/>
              </a:rPr>
              <a:t>Actions driven by community stakeholders for communities</a:t>
            </a:r>
          </a:p>
          <a:p>
            <a:pPr marL="541338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 Display" panose="020B0004020202020204" pitchFamily="34" charset="0"/>
                <a:ea typeface="+mn-ea"/>
                <a:cs typeface="+mn-cs"/>
              </a:rPr>
              <a:t>Actions that align to an incoming Greater Essex Combined Authority.</a:t>
            </a:r>
          </a:p>
          <a:p>
            <a:pPr marL="369888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GB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 Display" panose="020B0004020202020204" pitchFamily="34" charset="0"/>
              <a:ea typeface="+mn-ea"/>
              <a:cs typeface="+mn-cs"/>
            </a:endParaRPr>
          </a:p>
          <a:p>
            <a:pPr marL="542925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0B0004020202020204" pitchFamily="34" charset="0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4410C3-C146-2528-AE96-23CB166B2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66" y="-132513"/>
            <a:ext cx="762066" cy="20362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C1ED55A-D998-2EA6-E0BD-710A5996FC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73" y="3729897"/>
            <a:ext cx="762066" cy="203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087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73544-AAD5-7E33-1624-52282FAB6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E6FF2080-DA0B-BCEE-B8D1-27F8A05477F5}"/>
              </a:ext>
            </a:extLst>
          </p:cNvPr>
          <p:cNvSpPr txBox="1"/>
          <p:nvPr/>
        </p:nvSpPr>
        <p:spPr>
          <a:xfrm>
            <a:off x="8163794" y="2496621"/>
            <a:ext cx="38886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03383D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9506FD-27F8-D5CA-C5A4-7D224BE8964F}"/>
              </a:ext>
            </a:extLst>
          </p:cNvPr>
          <p:cNvSpPr txBox="1"/>
          <p:nvPr/>
        </p:nvSpPr>
        <p:spPr>
          <a:xfrm>
            <a:off x="733810" y="1290889"/>
            <a:ext cx="3616694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HIGHWAYS &amp; TRANSPORTATION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Greater Essex Local Transport Plan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>
                <a:solidFill>
                  <a:prstClr val="black"/>
                </a:solidFill>
                <a:latin typeface="Aptos" panose="02110004020202020204"/>
              </a:rPr>
              <a:t>W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ellbeing Transport Fund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SUSTAINABLE GROWTH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Specialist Housing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sz="1600" b="1" dirty="0">
                <a:solidFill>
                  <a:prstClr val="black"/>
                </a:solidFill>
                <a:latin typeface="Aptos" panose="02110004020202020204"/>
              </a:rPr>
              <a:t>ECC POLICY &amp; STRATEGY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prstClr val="black"/>
                </a:solidFill>
              </a:rPr>
              <a:t>Social Connections Programme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prstClr val="black"/>
                </a:solidFill>
              </a:rPr>
              <a:t>Office of Prevention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6BC83A-C958-F24B-55C8-60E47FFB0D36}"/>
              </a:ext>
            </a:extLst>
          </p:cNvPr>
          <p:cNvSpPr txBox="1"/>
          <p:nvPr/>
        </p:nvSpPr>
        <p:spPr>
          <a:xfrm>
            <a:off x="4464979" y="1311789"/>
            <a:ext cx="42291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PUBLIC HEALTH &amp; GREATER ESSEX ICB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Essex Residents Assembly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8DB1C3-2A90-D097-31F7-97ABA7A1D151}"/>
              </a:ext>
            </a:extLst>
          </p:cNvPr>
          <p:cNvSpPr txBox="1"/>
          <p:nvPr/>
        </p:nvSpPr>
        <p:spPr>
          <a:xfrm>
            <a:off x="4431408" y="3691962"/>
            <a:ext cx="361669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1600" b="1" dirty="0">
                <a:solidFill>
                  <a:prstClr val="black"/>
                </a:solidFill>
              </a:rPr>
              <a:t>ESSEX COMMUNITY &amp; FOUNDATION</a:t>
            </a:r>
          </a:p>
          <a:p>
            <a:pPr lvl="0">
              <a:defRPr/>
            </a:pPr>
            <a:r>
              <a:rPr lang="en-GB" sz="1600" b="1" dirty="0">
                <a:solidFill>
                  <a:prstClr val="black"/>
                </a:solidFill>
              </a:rPr>
              <a:t>YOUR COMMUNITY ESSEX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prstClr val="black"/>
                </a:solidFill>
              </a:rPr>
              <a:t>Civil Society programme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GB" sz="16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n-GB" sz="1600" b="1" dirty="0">
                <a:solidFill>
                  <a:prstClr val="black"/>
                </a:solidFill>
              </a:rPr>
              <a:t>THE ACTIVE WELLBEING SOCIETY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prstClr val="black"/>
                </a:solidFill>
              </a:rPr>
              <a:t>Volunteering Olympics</a:t>
            </a:r>
          </a:p>
          <a:p>
            <a:pPr>
              <a:defRPr/>
            </a:pPr>
            <a:endParaRPr lang="en-GB" sz="16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n-GB" sz="1600" b="1" dirty="0">
                <a:solidFill>
                  <a:prstClr val="black"/>
                </a:solidFill>
              </a:rPr>
              <a:t>THE ESSEX ALLIANCE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prstClr val="black"/>
                </a:solidFill>
              </a:rPr>
              <a:t>Celebration Festival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GB" sz="1600" dirty="0">
              <a:solidFill>
                <a:prstClr val="black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AE2506-35E5-1493-91F8-BCB51E6FE00D}"/>
              </a:ext>
            </a:extLst>
          </p:cNvPr>
          <p:cNvSpPr txBox="1"/>
          <p:nvPr/>
        </p:nvSpPr>
        <p:spPr>
          <a:xfrm>
            <a:off x="722246" y="4896109"/>
            <a:ext cx="368473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ESSEX YOUTH SERVICE, ESSEX COUNCIL FOR VOLUNTARY YOUTH SERVICES &amp; ESSEX GROWTH AGENCY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Youth Activity Guarantee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Public Services Experience programme</a:t>
            </a:r>
          </a:p>
          <a:p>
            <a:pPr>
              <a:defRPr/>
            </a:pPr>
            <a:endParaRPr lang="en-GB" sz="1600" dirty="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37D896-6F91-98C9-C735-CDC4AB24AB73}"/>
              </a:ext>
            </a:extLst>
          </p:cNvPr>
          <p:cNvSpPr txBox="1"/>
          <p:nvPr/>
        </p:nvSpPr>
        <p:spPr>
          <a:xfrm>
            <a:off x="4464979" y="2169710"/>
            <a:ext cx="4060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1600" b="1" dirty="0">
                <a:solidFill>
                  <a:prstClr val="black"/>
                </a:solidFill>
              </a:rPr>
              <a:t>PROVIDE CiC &amp; CITIZENS ADVICE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prstClr val="black"/>
                </a:solidFill>
              </a:rPr>
              <a:t>Essex Retirement Service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1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31ED99-105D-D945-6481-17FB7352E260}"/>
              </a:ext>
            </a:extLst>
          </p:cNvPr>
          <p:cNvSpPr txBox="1"/>
          <p:nvPr/>
        </p:nvSpPr>
        <p:spPr>
          <a:xfrm>
            <a:off x="8324702" y="2133573"/>
            <a:ext cx="31979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HEATLH &amp; WELLBEING BOARD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prstClr val="black"/>
                </a:solidFill>
              </a:rPr>
              <a:t>Health at Home Programme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prstClr val="black"/>
                </a:solidFill>
              </a:rPr>
              <a:t>Multi-agency Triaging Hub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16BA9C-8E6E-151A-9237-3835FDAF05B0}"/>
              </a:ext>
            </a:extLst>
          </p:cNvPr>
          <p:cNvSpPr txBox="1"/>
          <p:nvPr/>
        </p:nvSpPr>
        <p:spPr>
          <a:xfrm>
            <a:off x="733810" y="4133713"/>
            <a:ext cx="34189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1600" b="1" dirty="0">
                <a:solidFill>
                  <a:prstClr val="black"/>
                </a:solidFill>
              </a:rPr>
              <a:t>ECC COMMISSIONING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prstClr val="black"/>
                </a:solidFill>
              </a:rPr>
              <a:t>Bold Commissioners Group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F0BDC82-5BA8-3FC0-74D0-2E5C075A9A7B}"/>
              </a:ext>
            </a:extLst>
          </p:cNvPr>
          <p:cNvSpPr txBox="1"/>
          <p:nvPr/>
        </p:nvSpPr>
        <p:spPr>
          <a:xfrm>
            <a:off x="8263403" y="3134719"/>
            <a:ext cx="3432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1600" b="1" dirty="0">
                <a:solidFill>
                  <a:prstClr val="black"/>
                </a:solidFill>
              </a:rPr>
              <a:t>ESSEX EMPLOYMENT BOARD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prstClr val="black"/>
                </a:solidFill>
              </a:rPr>
              <a:t>Apprenticeships for Care Leavers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1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7D3E4BF-163D-840E-7B66-B3241DD8232A}"/>
              </a:ext>
            </a:extLst>
          </p:cNvPr>
          <p:cNvSpPr txBox="1"/>
          <p:nvPr/>
        </p:nvSpPr>
        <p:spPr>
          <a:xfrm>
            <a:off x="4456932" y="2944209"/>
            <a:ext cx="4060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sz="1600" b="1" dirty="0">
                <a:solidFill>
                  <a:prstClr val="black"/>
                </a:solidFill>
                <a:latin typeface="Aptos" panose="02110004020202020204"/>
              </a:rPr>
              <a:t>ONE MALDON PARTNERSHIP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Public Sector Assets Network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33E2E3B-9703-8675-0DDF-96AEC699B1C2}"/>
              </a:ext>
            </a:extLst>
          </p:cNvPr>
          <p:cNvSpPr txBox="1"/>
          <p:nvPr/>
        </p:nvSpPr>
        <p:spPr>
          <a:xfrm>
            <a:off x="8263403" y="3983668"/>
            <a:ext cx="36166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1600" b="1" dirty="0">
                <a:solidFill>
                  <a:prstClr val="black"/>
                </a:solidFill>
              </a:rPr>
              <a:t>ACTIVE ESSEX FOUNDATION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prstClr val="black"/>
                </a:solidFill>
              </a:rPr>
              <a:t>Asset Based Community Development Capacity Building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3E472A-3602-C37D-9C54-78A4C6F3B57A}"/>
              </a:ext>
            </a:extLst>
          </p:cNvPr>
          <p:cNvSpPr txBox="1"/>
          <p:nvPr/>
        </p:nvSpPr>
        <p:spPr>
          <a:xfrm>
            <a:off x="8324702" y="1311789"/>
            <a:ext cx="31979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BETTER START BOARD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Reception Ready Task Forces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B4AFAF-2D5A-246F-3812-5EA209965942}"/>
              </a:ext>
            </a:extLst>
          </p:cNvPr>
          <p:cNvSpPr txBox="1"/>
          <p:nvPr/>
        </p:nvSpPr>
        <p:spPr>
          <a:xfrm>
            <a:off x="8263403" y="5040011"/>
            <a:ext cx="3616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ESSEX GROWTH AGENCY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Decade of Opportunity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kumimoji="0" lang="en-GB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Caring Essex Employers </a:t>
            </a:r>
            <a:r>
              <a:rPr lang="en-GB" sz="1600" dirty="0">
                <a:solidFill>
                  <a:prstClr val="black"/>
                </a:solidFill>
                <a:latin typeface="Aptos" panose="02110004020202020204"/>
              </a:rPr>
              <a:t>Pledge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prstClr val="black"/>
                </a:solidFill>
                <a:latin typeface="Aptos" panose="02110004020202020204"/>
              </a:rPr>
              <a:t>50+ workforce</a:t>
            </a:r>
            <a:endParaRPr kumimoji="0" lang="en-GB" sz="1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3B02DE4-02D6-AB5C-BD32-8A02CB3A2479}"/>
              </a:ext>
            </a:extLst>
          </p:cNvPr>
          <p:cNvSpPr/>
          <p:nvPr/>
        </p:nvSpPr>
        <p:spPr>
          <a:xfrm>
            <a:off x="489794" y="420490"/>
            <a:ext cx="11212412" cy="679269"/>
          </a:xfrm>
          <a:prstGeom prst="roundRect">
            <a:avLst/>
          </a:prstGeom>
          <a:solidFill>
            <a:srgbClr val="123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2925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0B0004020202020204" pitchFamily="34" charset="0"/>
                <a:ea typeface="+mn-ea"/>
                <a:cs typeface="+mn-cs"/>
              </a:rPr>
              <a:t>Action Stewards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2BB80C-B2E8-6508-2A37-C63921ABC3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85" y="-178572"/>
            <a:ext cx="702617" cy="187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542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18E4D49-D4B9-72FF-2FC6-9BE964EAB407}"/>
              </a:ext>
            </a:extLst>
          </p:cNvPr>
          <p:cNvSpPr/>
          <p:nvPr/>
        </p:nvSpPr>
        <p:spPr>
          <a:xfrm>
            <a:off x="489794" y="570900"/>
            <a:ext cx="11212412" cy="679269"/>
          </a:xfrm>
          <a:prstGeom prst="roundRect">
            <a:avLst/>
          </a:prstGeom>
          <a:solidFill>
            <a:srgbClr val="123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2925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b="1" dirty="0">
                <a:solidFill>
                  <a:prstClr val="white"/>
                </a:solidFill>
                <a:latin typeface="Aptos Display" panose="020B0004020202020204" pitchFamily="34" charset="0"/>
              </a:rPr>
              <a:t>Table Discussions</a:t>
            </a: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0B0004020202020204" pitchFamily="34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451A55-7730-CB15-7381-23E567807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61" y="-107585"/>
            <a:ext cx="762066" cy="20362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F620913-6AB4-4182-D5F1-5ADEA1653452}"/>
              </a:ext>
            </a:extLst>
          </p:cNvPr>
          <p:cNvSpPr txBox="1"/>
          <p:nvPr/>
        </p:nvSpPr>
        <p:spPr>
          <a:xfrm>
            <a:off x="6514546" y="1624284"/>
            <a:ext cx="504819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rgbClr val="1A2B36"/>
                </a:solidFill>
              </a:rPr>
              <a:t>LGR and the Future System </a:t>
            </a:r>
          </a:p>
          <a:p>
            <a:pPr algn="ctr"/>
            <a:r>
              <a:rPr lang="en-GB" b="1" dirty="0">
                <a:solidFill>
                  <a:srgbClr val="1A2B36"/>
                </a:solidFill>
              </a:rPr>
              <a:t>Protecting learning and impact through change</a:t>
            </a:r>
          </a:p>
          <a:p>
            <a:endParaRPr lang="en-GB" dirty="0"/>
          </a:p>
          <a:p>
            <a:r>
              <a:rPr lang="en-GB" dirty="0"/>
              <a:t>As we move through LGR, how do we ensure the learning and impact from the Actions shape the new unitary authorities and wider system?</a:t>
            </a:r>
          </a:p>
          <a:p>
            <a:endParaRPr lang="en-GB" dirty="0"/>
          </a:p>
          <a:p>
            <a:r>
              <a:rPr lang="en-GB" dirty="0"/>
              <a:t>How do we translate learning from action delivery into future ways of working?</a:t>
            </a:r>
          </a:p>
          <a:p>
            <a:endParaRPr lang="en-GB" dirty="0"/>
          </a:p>
          <a:p>
            <a:r>
              <a:rPr lang="en-GB" dirty="0"/>
              <a:t>How do we help new unitary authorities do differently because of these actions, moving from “Essex did” to “this is how the system could work”?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59EF99-B23B-84B6-406A-C8127EB0DCAB}"/>
              </a:ext>
            </a:extLst>
          </p:cNvPr>
          <p:cNvSpPr txBox="1"/>
          <p:nvPr/>
        </p:nvSpPr>
        <p:spPr>
          <a:xfrm>
            <a:off x="870827" y="1624284"/>
            <a:ext cx="504819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rgbClr val="1A2B36"/>
                </a:solidFill>
              </a:rPr>
              <a:t>Participation and Ownership </a:t>
            </a:r>
          </a:p>
          <a:p>
            <a:pPr algn="ctr"/>
            <a:r>
              <a:rPr lang="en-GB" b="1" dirty="0">
                <a:solidFill>
                  <a:srgbClr val="1A2B36"/>
                </a:solidFill>
              </a:rPr>
              <a:t>Making the actions everyone’s business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How do we enable people at every level to see themselves in, and actively contribute to, the delivery of the actions?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What would encourage genuine involvement?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How do we ensure we value and seek continuous insight, captured lived experience and civic engagement?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How do we create permission to test, adapt, and sometimes fail safely?</a:t>
            </a:r>
          </a:p>
        </p:txBody>
      </p:sp>
    </p:spTree>
    <p:extLst>
      <p:ext uri="{BB962C8B-B14F-4D97-AF65-F5344CB8AC3E}">
        <p14:creationId xmlns:p14="http://schemas.microsoft.com/office/powerpoint/2010/main" val="2983144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251BA-1E41-DE9D-3373-7F5A6125C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AD4A331-0A26-1332-A541-9ABF989637D8}"/>
              </a:ext>
            </a:extLst>
          </p:cNvPr>
          <p:cNvSpPr txBox="1"/>
          <p:nvPr/>
        </p:nvSpPr>
        <p:spPr>
          <a:xfrm>
            <a:off x="901341" y="1412339"/>
            <a:ext cx="5975341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GB" sz="2000" dirty="0"/>
              <a:t>The </a:t>
            </a:r>
            <a:r>
              <a:rPr lang="en-GB" sz="2000" b="1" dirty="0">
                <a:solidFill>
                  <a:srgbClr val="1A2B36"/>
                </a:solidFill>
              </a:rPr>
              <a:t>Health and Wellbeing Board </a:t>
            </a:r>
            <a:r>
              <a:rPr lang="en-GB" sz="2000" dirty="0"/>
              <a:t>will assume </a:t>
            </a:r>
            <a:r>
              <a:rPr lang="en-GB" sz="2000" b="1" dirty="0">
                <a:solidFill>
                  <a:srgbClr val="1A2B36"/>
                </a:solidFill>
              </a:rPr>
              <a:t>custodian</a:t>
            </a:r>
            <a:r>
              <a:rPr lang="en-GB" sz="2000" dirty="0"/>
              <a:t> role from the current system Leaders Group to protect and support the work of the commission moving forward.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GB" sz="2000" dirty="0"/>
              <a:t>A time limited </a:t>
            </a:r>
            <a:r>
              <a:rPr lang="en-GB" sz="2000" b="1" dirty="0">
                <a:solidFill>
                  <a:srgbClr val="1A2B36"/>
                </a:solidFill>
              </a:rPr>
              <a:t>Action Steward Subgroup </a:t>
            </a:r>
            <a:r>
              <a:rPr lang="en-GB" sz="2000" dirty="0"/>
              <a:t>will oversee the actions and receive support for the work. There will be an evaluation and impact report with learning and recommendations published in April 2028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10459F-2491-3D02-A9A1-70076D3C6376}"/>
              </a:ext>
            </a:extLst>
          </p:cNvPr>
          <p:cNvSpPr txBox="1"/>
          <p:nvPr/>
        </p:nvSpPr>
        <p:spPr>
          <a:xfrm>
            <a:off x="901340" y="4691608"/>
            <a:ext cx="597534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400" b="1" dirty="0">
                <a:solidFill>
                  <a:srgbClr val="1A2B36"/>
                </a:solidFill>
              </a:rPr>
              <a:t>Sign up to our news bulleting for updates, or if you have an interest in being involved in any of the actions, please contact </a:t>
            </a:r>
            <a:r>
              <a:rPr lang="en-GB" sz="2000" b="1" dirty="0">
                <a:hlinkClick r:id="rId3"/>
              </a:rPr>
              <a:t>CaringCommunities.Commission@essex.gov.uk</a:t>
            </a:r>
            <a:endParaRPr lang="en-GB" sz="24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6A9779-9622-7B5A-8AAA-913FBAB57F92}"/>
              </a:ext>
            </a:extLst>
          </p:cNvPr>
          <p:cNvSpPr txBox="1"/>
          <p:nvPr/>
        </p:nvSpPr>
        <p:spPr>
          <a:xfrm>
            <a:off x="7625080" y="1380352"/>
            <a:ext cx="3444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1A2B36"/>
                </a:solidFill>
              </a:rPr>
              <a:t>Help spread the word, get your</a:t>
            </a:r>
          </a:p>
          <a:p>
            <a:pPr algn="ctr"/>
            <a:r>
              <a:rPr lang="en-GB" b="1" dirty="0">
                <a:solidFill>
                  <a:srgbClr val="1A2B36"/>
                </a:solidFill>
              </a:rPr>
              <a:t>Essex Caring Communities</a:t>
            </a:r>
          </a:p>
          <a:p>
            <a:pPr algn="ctr"/>
            <a:r>
              <a:rPr lang="en-GB" b="1" dirty="0">
                <a:solidFill>
                  <a:srgbClr val="1A2B36"/>
                </a:solidFill>
              </a:rPr>
              <a:t>signature banner here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89F729B-36C9-0992-BD23-914E83ACA1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3040" y="2358947"/>
            <a:ext cx="3068320" cy="3037738"/>
          </a:xfrm>
          <a:prstGeom prst="rect">
            <a:avLst/>
          </a:prstGeom>
          <a:ln w="50800">
            <a:solidFill>
              <a:schemeClr val="accent1">
                <a:shade val="15000"/>
              </a:schemeClr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9D96882-6713-62DE-FC02-0BCB87DFF387}"/>
              </a:ext>
            </a:extLst>
          </p:cNvPr>
          <p:cNvSpPr txBox="1"/>
          <p:nvPr/>
        </p:nvSpPr>
        <p:spPr>
          <a:xfrm>
            <a:off x="7274938" y="5507216"/>
            <a:ext cx="4144524" cy="52322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rtlCol="0" anchor="ctr">
            <a:spAutoFit/>
          </a:bodyPr>
          <a:lstStyle/>
          <a:p>
            <a:r>
              <a:rPr lang="en-GB" sz="1200" b="1" dirty="0">
                <a:solidFill>
                  <a:schemeClr val="bg1"/>
                </a:solidFill>
              </a:rPr>
              <a:t>   </a:t>
            </a:r>
            <a:r>
              <a:rPr lang="en-GB" sz="1400" b="1" dirty="0">
                <a:solidFill>
                  <a:schemeClr val="bg1"/>
                </a:solidFill>
              </a:rPr>
              <a:t>Essex Caring Communities </a:t>
            </a:r>
            <a:r>
              <a:rPr lang="en-GB" sz="1400" dirty="0">
                <a:solidFill>
                  <a:schemeClr val="bg1"/>
                </a:solidFill>
              </a:rPr>
              <a:t> </a:t>
            </a:r>
            <a:r>
              <a:rPr lang="en-GB" sz="2800" b="1" dirty="0">
                <a:solidFill>
                  <a:schemeClr val="bg1"/>
                </a:solidFill>
                <a:latin typeface="Rastanty Cortez" panose="02000506000000020003" pitchFamily="2" charset="0"/>
              </a:rPr>
              <a:t>Action for Change </a:t>
            </a:r>
            <a:endParaRPr lang="en-GB" sz="1200" b="1" dirty="0">
              <a:solidFill>
                <a:schemeClr val="bg1"/>
              </a:solidFill>
              <a:latin typeface="Rastanty Cortez" panose="02000506000000020003" pitchFamily="2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936ADA7-48B3-A486-1A67-923934046B5C}"/>
              </a:ext>
            </a:extLst>
          </p:cNvPr>
          <p:cNvSpPr/>
          <p:nvPr/>
        </p:nvSpPr>
        <p:spPr>
          <a:xfrm>
            <a:off x="408675" y="487929"/>
            <a:ext cx="11579101" cy="679269"/>
          </a:xfrm>
          <a:prstGeom prst="roundRect">
            <a:avLst/>
          </a:prstGeom>
          <a:solidFill>
            <a:srgbClr val="123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2925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b="1" dirty="0">
                <a:solidFill>
                  <a:prstClr val="white"/>
                </a:solidFill>
                <a:latin typeface="Aptos Display" panose="020B0004020202020204" pitchFamily="34" charset="0"/>
              </a:rPr>
              <a:t>Next Steps</a:t>
            </a: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0B0004020202020204" pitchFamily="34" charset="0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795D02D-2162-9C39-E4B2-44691AEC9D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42" y="0"/>
            <a:ext cx="762066" cy="203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09931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Office Theme">
  <a:themeElements>
    <a:clrScheme name="Custom 26">
      <a:dk1>
        <a:srgbClr val="000000"/>
      </a:dk1>
      <a:lt1>
        <a:sysClr val="window" lastClr="FFFFFF"/>
      </a:lt1>
      <a:dk2>
        <a:srgbClr val="000000"/>
      </a:dk2>
      <a:lt2>
        <a:srgbClr val="FFFFFF"/>
      </a:lt2>
      <a:accent1>
        <a:srgbClr val="E40037"/>
      </a:accent1>
      <a:accent2>
        <a:srgbClr val="4179AA"/>
      </a:accent2>
      <a:accent3>
        <a:srgbClr val="E97135"/>
      </a:accent3>
      <a:accent4>
        <a:srgbClr val="9361B3"/>
      </a:accent4>
      <a:accent5>
        <a:srgbClr val="3A7D64"/>
      </a:accent5>
      <a:accent6>
        <a:srgbClr val="C84674"/>
      </a:accent6>
      <a:hlink>
        <a:srgbClr val="4179AA"/>
      </a:hlink>
      <a:folHlink>
        <a:srgbClr val="76766B"/>
      </a:folHlink>
    </a:clrScheme>
    <a:fontScheme name="Custom 28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spcAft>
            <a:spcPts val="1134"/>
          </a:spcAft>
          <a:defRPr sz="1500" dirty="0"/>
        </a:defPPr>
      </a:lstStyle>
    </a:txDef>
  </a:objectDefaults>
  <a:extraClrSchemeLst/>
  <a:custClrLst>
    <a:custClr name="Primary white">
      <a:srgbClr val="FFFFFF"/>
    </a:custClr>
    <a:custClr name="Bright 1">
      <a:srgbClr val="E40037"/>
    </a:custClr>
    <a:custClr name="Bright 6">
      <a:srgbClr val="4179AA"/>
    </a:custClr>
    <a:custClr name="Strong 1">
      <a:srgbClr val="921D33"/>
    </a:custClr>
    <a:custClr name="Strong 6">
      <a:srgbClr val="004C94"/>
    </a:custClr>
    <a:custClr name="Soft 1">
      <a:srgbClr val="EAD2D5"/>
    </a:custClr>
    <a:custClr name="Soft 6">
      <a:srgbClr val="C3D3E5"/>
    </a:custClr>
    <a:custClr name="BLANK">
      <a:srgbClr val="FFFFFF"/>
    </a:custClr>
    <a:custClr name="BLANK">
      <a:srgbClr val="FFFFFF"/>
    </a:custClr>
    <a:custClr name="BLANK">
      <a:srgbClr val="FFFFFF"/>
    </a:custClr>
    <a:custClr name="Primary red">
      <a:srgbClr val="E40037"/>
    </a:custClr>
    <a:custClr name="Bright 2">
      <a:srgbClr val="E97135"/>
    </a:custClr>
    <a:custClr name="Bright 7">
      <a:srgbClr val="3A7D64"/>
    </a:custClr>
    <a:custClr name="Strong 2">
      <a:srgbClr val="C65015"/>
    </a:custClr>
    <a:custClr name="Strong 7">
      <a:srgbClr val="1D594C"/>
    </a:custClr>
    <a:custClr name="Soft 2">
      <a:srgbClr val="F3D0A5"/>
    </a:custClr>
    <a:custClr name="Soft 7">
      <a:srgbClr val="BBCCCF"/>
    </a:custClr>
    <a:custClr name="BLANK">
      <a:srgbClr val="FFFFFF"/>
    </a:custClr>
    <a:custClr name="BLANK">
      <a:srgbClr val="FFFFFF"/>
    </a:custClr>
    <a:custClr name="BLANK">
      <a:srgbClr val="FFFFFF"/>
    </a:custClr>
    <a:custClr name="Primary black">
      <a:srgbClr val="000000"/>
    </a:custClr>
    <a:custClr name="Bright 3">
      <a:srgbClr val="ECB720"/>
    </a:custClr>
    <a:custClr name="Brihgt 8">
      <a:srgbClr val="729D4D"/>
    </a:custClr>
    <a:custClr name="Strong 3">
      <a:srgbClr val="C69318"/>
    </a:custClr>
    <a:custClr name="Strong 8">
      <a:srgbClr val="4B7131"/>
    </a:custClr>
    <a:custClr name="Soft 3">
      <a:srgbClr val="F0E3BB"/>
    </a:custClr>
    <a:custClr name="Soft 8">
      <a:srgbClr val="D2DCBB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right 4">
      <a:srgbClr val="C84674"/>
    </a:custClr>
    <a:custClr name="Bright 9">
      <a:srgbClr val="76766B"/>
    </a:custClr>
    <a:custClr name="Strong 4">
      <a:srgbClr val="910563"/>
    </a:custClr>
    <a:custClr name="Strong 9">
      <a:srgbClr val="414745"/>
    </a:custClr>
    <a:custClr name="Soft 4">
      <a:srgbClr val="E0D3D1"/>
    </a:custClr>
    <a:custClr name="Soft 9">
      <a:srgbClr val="D4D4D4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right 5">
      <a:srgbClr val="9361B3"/>
    </a:custClr>
    <a:custClr name="BLANK">
      <a:srgbClr val="FFFFFF"/>
    </a:custClr>
    <a:custClr name="Strong 5">
      <a:srgbClr val="5C2472"/>
    </a:custClr>
    <a:custClr name="BLANK">
      <a:srgbClr val="FFFFFF"/>
    </a:custClr>
    <a:custClr name="Soft 5">
      <a:srgbClr val="EADBEA"/>
    </a:custClr>
  </a:custClrLst>
  <a:extLst>
    <a:ext uri="{05A4C25C-085E-4340-85A3-A5531E510DB2}">
      <thm15:themeFamily xmlns:thm15="http://schemas.microsoft.com/office/thememl/2012/main" name="Presentation1" id="{75A86DDA-B9BB-46D2-9D43-E2A2146931CE}" vid="{04DB70F8-383B-4667-96C6-2E3388DF8453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3173</TotalTime>
  <Words>1009</Words>
  <Application>Microsoft Office PowerPoint</Application>
  <PresentationFormat>Widescreen</PresentationFormat>
  <Paragraphs>164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20" baseType="lpstr">
      <vt:lpstr>Aptos</vt:lpstr>
      <vt:lpstr>Aptos Display</vt:lpstr>
      <vt:lpstr>Arial</vt:lpstr>
      <vt:lpstr>Arial Rounded MT Bold</vt:lpstr>
      <vt:lpstr>Calibri</vt:lpstr>
      <vt:lpstr>Calibri Light</vt:lpstr>
      <vt:lpstr>Lexend</vt:lpstr>
      <vt:lpstr>Rastanty Cortez</vt:lpstr>
      <vt:lpstr>Wingdings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Clare Burrell - Head of Strategic Commissioning and Policy</dc:creator>
  <cp:lastModifiedBy>Clare Burrell - Head of Strategic Commissioning and Policy</cp:lastModifiedBy>
  <cp:revision>30</cp:revision>
  <cp:lastPrinted>2026-03-04T08:07:44Z</cp:lastPrinted>
  <dcterms:created xsi:type="dcterms:W3CDTF">2025-09-29T09:52:50Z</dcterms:created>
  <dcterms:modified xsi:type="dcterms:W3CDTF">2026-05-01T11:49:33Z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9d8be9e-c8d9-4b9c-bd40-2c27cc7ea2e6_Enabled">
    <vt:lpwstr>true</vt:lpwstr>
  </property>
  <property fmtid="{D5CDD505-2E9C-101B-9397-08002B2CF9AE}" pid="3" name="MSIP_Label_39d8be9e-c8d9-4b9c-bd40-2c27cc7ea2e6_SetDate">
    <vt:lpwstr>2025-09-29T09:56:20Z</vt:lpwstr>
  </property>
  <property fmtid="{D5CDD505-2E9C-101B-9397-08002B2CF9AE}" pid="4" name="MSIP_Label_39d8be9e-c8d9-4b9c-bd40-2c27cc7ea2e6_Method">
    <vt:lpwstr>Standard</vt:lpwstr>
  </property>
  <property fmtid="{D5CDD505-2E9C-101B-9397-08002B2CF9AE}" pid="5" name="MSIP_Label_39d8be9e-c8d9-4b9c-bd40-2c27cc7ea2e6_Name">
    <vt:lpwstr>39d8be9e-c8d9-4b9c-bd40-2c27cc7ea2e6</vt:lpwstr>
  </property>
  <property fmtid="{D5CDD505-2E9C-101B-9397-08002B2CF9AE}" pid="6" name="MSIP_Label_39d8be9e-c8d9-4b9c-bd40-2c27cc7ea2e6_SiteId">
    <vt:lpwstr>a8b4324f-155c-4215-a0f1-7ed8cc9a992f</vt:lpwstr>
  </property>
  <property fmtid="{D5CDD505-2E9C-101B-9397-08002B2CF9AE}" pid="7" name="MSIP_Label_39d8be9e-c8d9-4b9c-bd40-2c27cc7ea2e6_ActionId">
    <vt:lpwstr>d56af9d1-3384-47f6-a55a-410f87f4fd94</vt:lpwstr>
  </property>
  <property fmtid="{D5CDD505-2E9C-101B-9397-08002B2CF9AE}" pid="8" name="MSIP_Label_39d8be9e-c8d9-4b9c-bd40-2c27cc7ea2e6_ContentBits">
    <vt:lpwstr>0</vt:lpwstr>
  </property>
  <property fmtid="{D5CDD505-2E9C-101B-9397-08002B2CF9AE}" pid="9" name="MSIP_Label_39d8be9e-c8d9-4b9c-bd40-2c27cc7ea2e6_Tag">
    <vt:lpwstr>10, 3, 0, 1</vt:lpwstr>
  </property>
</Properties>
</file>